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8" r:id="rId2"/>
    <p:sldId id="299" r:id="rId3"/>
    <p:sldId id="301" r:id="rId4"/>
    <p:sldId id="302" r:id="rId5"/>
    <p:sldId id="305" r:id="rId6"/>
    <p:sldId id="303" r:id="rId7"/>
    <p:sldId id="304" r:id="rId8"/>
    <p:sldId id="296" r:id="rId9"/>
    <p:sldId id="300" r:id="rId10"/>
    <p:sldId id="278" r:id="rId11"/>
    <p:sldId id="297" r:id="rId12"/>
    <p:sldId id="295" r:id="rId13"/>
    <p:sldId id="260" r:id="rId14"/>
    <p:sldId id="262" r:id="rId15"/>
    <p:sldId id="280" r:id="rId16"/>
    <p:sldId id="263" r:id="rId17"/>
    <p:sldId id="281" r:id="rId18"/>
    <p:sldId id="264" r:id="rId19"/>
    <p:sldId id="282" r:id="rId20"/>
    <p:sldId id="283" r:id="rId21"/>
    <p:sldId id="266" r:id="rId22"/>
    <p:sldId id="285" r:id="rId23"/>
    <p:sldId id="284" r:id="rId24"/>
    <p:sldId id="268" r:id="rId25"/>
    <p:sldId id="286" r:id="rId26"/>
    <p:sldId id="270" r:id="rId27"/>
    <p:sldId id="287" r:id="rId28"/>
    <p:sldId id="271" r:id="rId29"/>
    <p:sldId id="288" r:id="rId30"/>
    <p:sldId id="306" r:id="rId31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C0504D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ðal stíll 2 - Áhersla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163" autoAdjust="0"/>
  </p:normalViewPr>
  <p:slideViewPr>
    <p:cSldViewPr snapToGrid="0">
      <p:cViewPr varScale="1">
        <p:scale>
          <a:sx n="69" d="100"/>
          <a:sy n="69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rvk\sameignir\Reykjavikurborg\SEA%20Kynningarfundur\2018%20-%20Haust\&#205;b&#250;&#240;ir%20&#237;%20byggingu%20okt%202017%20-%20sp&#22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rvk\sameignir\Reykjavikurborg\SEA%20Kynningarfundur\2018%20-%20Haust\&#205;b&#250;&#240;ir%20&#237;%20byggingu%20okt%202017%20-%20sp&#225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&#243;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s-I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dPt>
            <c:idx val="11"/>
            <c:invertIfNegative val="0"/>
            <c:bubble3D val="0"/>
            <c:spPr>
              <a:solidFill>
                <a:srgbClr val="ED7D31"/>
              </a:solidFill>
            </c:spPr>
            <c:extLst>
              <c:ext xmlns:c16="http://schemas.microsoft.com/office/drawing/2014/chart" uri="{C3380CC4-5D6E-409C-BE32-E72D297353CC}">
                <c16:uniqueId val="{00000001-5430-407F-98F2-7A9661735F7E}"/>
              </c:ext>
            </c:extLst>
          </c:dPt>
          <c:dPt>
            <c:idx val="12"/>
            <c:invertIfNegative val="0"/>
            <c:bubble3D val="0"/>
            <c:spPr>
              <a:solidFill>
                <a:srgbClr val="ED7D31"/>
              </a:solidFill>
            </c:spPr>
            <c:extLst>
              <c:ext xmlns:c16="http://schemas.microsoft.com/office/drawing/2014/chart" uri="{C3380CC4-5D6E-409C-BE32-E72D297353CC}">
                <c16:uniqueId val="{00000003-5430-407F-98F2-7A9661735F7E}"/>
              </c:ext>
            </c:extLst>
          </c:dPt>
          <c:dPt>
            <c:idx val="13"/>
            <c:invertIfNegative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5430-407F-98F2-7A9661735F7E}"/>
              </c:ext>
            </c:extLst>
          </c:dPt>
          <c:dPt>
            <c:idx val="1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5430-407F-98F2-7A9661735F7E}"/>
              </c:ext>
            </c:extLst>
          </c:dPt>
          <c:dPt>
            <c:idx val="15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9-5430-407F-98F2-7A9661735F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is-I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'Spá glæra'!$A$6:$A$21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strCache>
            </c:strRef>
          </c:cat>
          <c:val>
            <c:numRef>
              <c:f>'Spá glæra'!$B$6:$B$21</c:f>
              <c:numCache>
                <c:formatCode>#,##0</c:formatCode>
                <c:ptCount val="16"/>
                <c:pt idx="0">
                  <c:v>983</c:v>
                </c:pt>
                <c:pt idx="1">
                  <c:v>614</c:v>
                </c:pt>
                <c:pt idx="2">
                  <c:v>667</c:v>
                </c:pt>
                <c:pt idx="3">
                  <c:v>348</c:v>
                </c:pt>
                <c:pt idx="4">
                  <c:v>159</c:v>
                </c:pt>
                <c:pt idx="5">
                  <c:v>10</c:v>
                </c:pt>
                <c:pt idx="6">
                  <c:v>113</c:v>
                </c:pt>
                <c:pt idx="7">
                  <c:v>356</c:v>
                </c:pt>
                <c:pt idx="8">
                  <c:v>614</c:v>
                </c:pt>
                <c:pt idx="9">
                  <c:v>597</c:v>
                </c:pt>
                <c:pt idx="10">
                  <c:v>926</c:v>
                </c:pt>
                <c:pt idx="11">
                  <c:v>922</c:v>
                </c:pt>
                <c:pt idx="12">
                  <c:v>923</c:v>
                </c:pt>
                <c:pt idx="13">
                  <c:v>1344</c:v>
                </c:pt>
                <c:pt idx="14">
                  <c:v>1000</c:v>
                </c:pt>
                <c:pt idx="15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430-407F-98F2-7A9661735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215680"/>
        <c:axId val="170225664"/>
      </c:barChart>
      <c:catAx>
        <c:axId val="170215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is-IS"/>
          </a:p>
        </c:txPr>
        <c:crossAx val="170225664"/>
        <c:crosses val="autoZero"/>
        <c:auto val="1"/>
        <c:lblAlgn val="ctr"/>
        <c:lblOffset val="100"/>
        <c:noMultiLvlLbl val="0"/>
      </c:catAx>
      <c:valAx>
        <c:axId val="17022566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is-IS"/>
          </a:p>
        </c:txPr>
        <c:crossAx val="170215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s-I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'SI- íbúðir í uppbyggingu'!$D$5</c:f>
              <c:strCache>
                <c:ptCount val="1"/>
                <c:pt idx="0">
                  <c:v>sep.17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s-I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'SI- íbúðir í uppbyggingu'!$C$6:$C$11</c:f>
              <c:strCache>
                <c:ptCount val="6"/>
                <c:pt idx="0">
                  <c:v>Reykjavík</c:v>
                </c:pt>
                <c:pt idx="1">
                  <c:v>Kópavogur</c:v>
                </c:pt>
                <c:pt idx="2">
                  <c:v>Garðabær</c:v>
                </c:pt>
                <c:pt idx="3">
                  <c:v>Hafnarfjörður</c:v>
                </c:pt>
                <c:pt idx="4">
                  <c:v>Mosfellsbær</c:v>
                </c:pt>
                <c:pt idx="5">
                  <c:v>Seltjarnarnes</c:v>
                </c:pt>
              </c:strCache>
            </c:strRef>
          </c:cat>
          <c:val>
            <c:numRef>
              <c:f>'SI- íbúðir í uppbyggingu'!$D$6:$D$11</c:f>
              <c:numCache>
                <c:formatCode>General</c:formatCode>
                <c:ptCount val="6"/>
                <c:pt idx="0">
                  <c:v>1509</c:v>
                </c:pt>
                <c:pt idx="1">
                  <c:v>900</c:v>
                </c:pt>
                <c:pt idx="2">
                  <c:v>607</c:v>
                </c:pt>
                <c:pt idx="3">
                  <c:v>170</c:v>
                </c:pt>
                <c:pt idx="4">
                  <c:v>513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DF-4F4D-B245-BF625E4A70CF}"/>
            </c:ext>
          </c:extLst>
        </c:ser>
        <c:ser>
          <c:idx val="1"/>
          <c:order val="1"/>
          <c:tx>
            <c:strRef>
              <c:f>'SI- íbúðir í uppbyggingu'!$E$5</c:f>
              <c:strCache>
                <c:ptCount val="1"/>
                <c:pt idx="0">
                  <c:v>mar.18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s-I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'SI- íbúðir í uppbyggingu'!$C$6:$C$11</c:f>
              <c:strCache>
                <c:ptCount val="6"/>
                <c:pt idx="0">
                  <c:v>Reykjavík</c:v>
                </c:pt>
                <c:pt idx="1">
                  <c:v>Kópavogur</c:v>
                </c:pt>
                <c:pt idx="2">
                  <c:v>Garðabær</c:v>
                </c:pt>
                <c:pt idx="3">
                  <c:v>Hafnarfjörður</c:v>
                </c:pt>
                <c:pt idx="4">
                  <c:v>Mosfellsbær</c:v>
                </c:pt>
                <c:pt idx="5">
                  <c:v>Seltjarnarnes</c:v>
                </c:pt>
              </c:strCache>
            </c:strRef>
          </c:cat>
          <c:val>
            <c:numRef>
              <c:f>'SI- íbúðir í uppbyggingu'!$E$6:$E$11</c:f>
              <c:numCache>
                <c:formatCode>General</c:formatCode>
                <c:ptCount val="6"/>
                <c:pt idx="0">
                  <c:v>1726</c:v>
                </c:pt>
                <c:pt idx="1">
                  <c:v>1048</c:v>
                </c:pt>
                <c:pt idx="2">
                  <c:v>594</c:v>
                </c:pt>
                <c:pt idx="3">
                  <c:v>150</c:v>
                </c:pt>
                <c:pt idx="4">
                  <c:v>550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DF-4F4D-B245-BF625E4A70CF}"/>
            </c:ext>
          </c:extLst>
        </c:ser>
        <c:ser>
          <c:idx val="2"/>
          <c:order val="2"/>
          <c:tx>
            <c:strRef>
              <c:f>'SI- íbúðir í uppbyggingu'!$F$5</c:f>
              <c:strCache>
                <c:ptCount val="1"/>
                <c:pt idx="0">
                  <c:v>sep.18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s-I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'SI- íbúðir í uppbyggingu'!$C$6:$C$11</c:f>
              <c:strCache>
                <c:ptCount val="6"/>
                <c:pt idx="0">
                  <c:v>Reykjavík</c:v>
                </c:pt>
                <c:pt idx="1">
                  <c:v>Kópavogur</c:v>
                </c:pt>
                <c:pt idx="2">
                  <c:v>Garðabær</c:v>
                </c:pt>
                <c:pt idx="3">
                  <c:v>Hafnarfjörður</c:v>
                </c:pt>
                <c:pt idx="4">
                  <c:v>Mosfellsbær</c:v>
                </c:pt>
                <c:pt idx="5">
                  <c:v>Seltjarnarnes</c:v>
                </c:pt>
              </c:strCache>
            </c:strRef>
          </c:cat>
          <c:val>
            <c:numRef>
              <c:f>'SI- íbúðir í uppbyggingu'!$F$6:$F$11</c:f>
              <c:numCache>
                <c:formatCode>General</c:formatCode>
                <c:ptCount val="6"/>
                <c:pt idx="0">
                  <c:v>2355</c:v>
                </c:pt>
                <c:pt idx="1">
                  <c:v>1161</c:v>
                </c:pt>
                <c:pt idx="2">
                  <c:v>651</c:v>
                </c:pt>
                <c:pt idx="3">
                  <c:v>122</c:v>
                </c:pt>
                <c:pt idx="4">
                  <c:v>541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DF-4F4D-B245-BF625E4A7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8919160"/>
        <c:axId val="608913256"/>
      </c:barChart>
      <c:catAx>
        <c:axId val="60891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is-IS"/>
          </a:p>
        </c:txPr>
        <c:crossAx val="608913256"/>
        <c:crosses val="autoZero"/>
        <c:auto val="1"/>
        <c:lblAlgn val="ctr"/>
        <c:lblOffset val="100"/>
        <c:noMultiLvlLbl val="0"/>
      </c:catAx>
      <c:valAx>
        <c:axId val="60891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is-IS"/>
          </a:p>
        </c:txPr>
        <c:crossAx val="60891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s-I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s-I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s-I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is-IS">
                <a:solidFill>
                  <a:schemeClr val="bg1"/>
                </a:solidFill>
              </a:rPr>
              <a:t>Lóðaúthlutanir undir íbúðir</a:t>
            </a:r>
            <a:r>
              <a:rPr lang="is-IS" baseline="0">
                <a:solidFill>
                  <a:schemeClr val="bg1"/>
                </a:solidFill>
              </a:rPr>
              <a:t> hjá sveitafélögum á höfuðborgarsvæðinu 2014-2017 og 2018</a:t>
            </a:r>
            <a:endParaRPr lang="is-IS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is-I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Blað1!$D$15</c:f>
              <c:strCache>
                <c:ptCount val="1"/>
                <c:pt idx="0">
                  <c:v>2014-2017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s-I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Blað1!$C$16:$C$20</c:f>
              <c:strCache>
                <c:ptCount val="5"/>
                <c:pt idx="0">
                  <c:v>Reykjavík</c:v>
                </c:pt>
                <c:pt idx="1">
                  <c:v>Kópavogur</c:v>
                </c:pt>
                <c:pt idx="2">
                  <c:v>Hafnarfjörður</c:v>
                </c:pt>
                <c:pt idx="3">
                  <c:v>Garðabær</c:v>
                </c:pt>
                <c:pt idx="4">
                  <c:v>Mosfellsbær</c:v>
                </c:pt>
              </c:strCache>
            </c:strRef>
          </c:cat>
          <c:val>
            <c:numRef>
              <c:f>Blað1!$D$16:$D$20</c:f>
              <c:numCache>
                <c:formatCode>General</c:formatCode>
                <c:ptCount val="5"/>
                <c:pt idx="0">
                  <c:v>2028</c:v>
                </c:pt>
                <c:pt idx="1">
                  <c:v>413</c:v>
                </c:pt>
                <c:pt idx="2">
                  <c:v>395</c:v>
                </c:pt>
                <c:pt idx="3">
                  <c:v>42</c:v>
                </c:pt>
                <c:pt idx="4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A-4B6E-A442-28B4222F8434}"/>
            </c:ext>
          </c:extLst>
        </c:ser>
        <c:ser>
          <c:idx val="1"/>
          <c:order val="1"/>
          <c:tx>
            <c:strRef>
              <c:f>Blað1!$E$15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s-I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Blað1!$C$16:$C$20</c:f>
              <c:strCache>
                <c:ptCount val="5"/>
                <c:pt idx="0">
                  <c:v>Reykjavík</c:v>
                </c:pt>
                <c:pt idx="1">
                  <c:v>Kópavogur</c:v>
                </c:pt>
                <c:pt idx="2">
                  <c:v>Hafnarfjörður</c:v>
                </c:pt>
                <c:pt idx="3">
                  <c:v>Garðabær</c:v>
                </c:pt>
                <c:pt idx="4">
                  <c:v>Mosfellsbær</c:v>
                </c:pt>
              </c:strCache>
            </c:strRef>
          </c:cat>
          <c:val>
            <c:numRef>
              <c:f>Blað1!$E$16:$E$20</c:f>
              <c:numCache>
                <c:formatCode>General</c:formatCode>
                <c:ptCount val="5"/>
                <c:pt idx="0">
                  <c:v>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DA-4B6E-A442-28B4222F84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1744496"/>
        <c:axId val="541746136"/>
      </c:barChart>
      <c:catAx>
        <c:axId val="54174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is-IS"/>
          </a:p>
        </c:txPr>
        <c:crossAx val="541746136"/>
        <c:crosses val="autoZero"/>
        <c:auto val="1"/>
        <c:lblAlgn val="ctr"/>
        <c:lblOffset val="100"/>
        <c:noMultiLvlLbl val="0"/>
      </c:catAx>
      <c:valAx>
        <c:axId val="54174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is-IS"/>
          </a:p>
        </c:txPr>
        <c:crossAx val="54174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is-I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s-I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053D05-9378-4A1E-B0C8-04F168594C7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2408C18D-3C85-428E-B1B3-DB7450041D44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Júní 2017 </a:t>
          </a:r>
        </a:p>
        <a:p>
          <a:r>
            <a:rPr lang="is-IS" dirty="0" smtClean="0">
              <a:solidFill>
                <a:schemeClr val="bg1"/>
              </a:solidFill>
            </a:rPr>
            <a:t>Samþykkt </a:t>
          </a:r>
          <a:r>
            <a:rPr lang="is-IS" dirty="0" err="1" smtClean="0">
              <a:solidFill>
                <a:schemeClr val="bg1"/>
              </a:solidFill>
            </a:rPr>
            <a:t>Húsnæðisáætlun</a:t>
          </a:r>
          <a:endParaRPr lang="is-IS" dirty="0">
            <a:solidFill>
              <a:schemeClr val="bg1"/>
            </a:solidFill>
          </a:endParaRPr>
        </a:p>
      </dgm:t>
    </dgm:pt>
    <dgm:pt modelId="{70C5BA9B-7765-4B51-B5CE-DC3ECF7BD4D0}" type="parTrans" cxnId="{EC629882-1856-4C78-B5D5-0BDF48592B2F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D59532E6-709C-415C-BB7E-FB1FB6F006D8}" type="sibTrans" cxnId="{EC629882-1856-4C78-B5D5-0BDF48592B2F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23ADFF48-4C26-4240-9605-4EC2FF307100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Október 2017</a:t>
          </a:r>
        </a:p>
        <a:p>
          <a:r>
            <a:rPr lang="is-IS" dirty="0" smtClean="0">
              <a:solidFill>
                <a:schemeClr val="bg1"/>
              </a:solidFill>
            </a:rPr>
            <a:t>Starfshópur stofnaður</a:t>
          </a:r>
          <a:endParaRPr lang="is-IS" dirty="0">
            <a:solidFill>
              <a:schemeClr val="bg1"/>
            </a:solidFill>
          </a:endParaRPr>
        </a:p>
      </dgm:t>
    </dgm:pt>
    <dgm:pt modelId="{7F064F79-319F-4E10-9B98-D3DAC186D34F}" type="parTrans" cxnId="{CB15B1EB-C58E-4CB2-BF5E-5E92C4BAA1B0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2BD99DBE-A5A2-4C8A-91A4-ACB628C1085C}" type="sibTrans" cxnId="{CB15B1EB-C58E-4CB2-BF5E-5E92C4BAA1B0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6AB357F6-F0BF-42C9-BBF9-B5BE2D7B1A28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Mars 2018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Opinn fundur um hagkvæmt húsnæði</a:t>
          </a:r>
          <a:endParaRPr lang="is-IS" dirty="0">
            <a:solidFill>
              <a:schemeClr val="bg1"/>
            </a:solidFill>
          </a:endParaRPr>
        </a:p>
      </dgm:t>
    </dgm:pt>
    <dgm:pt modelId="{C96FFA13-AE8F-4AF1-9269-D14F2EDA65E8}" type="parTrans" cxnId="{93E5B413-0F85-4DDF-B613-5323897DBBEC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F522A079-F0D9-43E9-A0BE-7DCB462F66A6}" type="sibTrans" cxnId="{93E5B413-0F85-4DDF-B613-5323897DBBEC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27888AE8-AAA1-464F-A1FE-0ED8525D222A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Janúar 2018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Hugmyndaleit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68 hugmyndir bárust</a:t>
          </a:r>
          <a:endParaRPr lang="is-IS" dirty="0">
            <a:solidFill>
              <a:schemeClr val="bg1"/>
            </a:solidFill>
          </a:endParaRPr>
        </a:p>
      </dgm:t>
    </dgm:pt>
    <dgm:pt modelId="{4AA0AF8D-852C-4DE1-9784-BAB2F4CDFDFA}" type="parTrans" cxnId="{BC553293-C19F-40DB-B4D0-A897D471BC4C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DB1184A4-0F67-4DA7-B5EC-A8ABAB42D720}" type="sibTrans" cxnId="{BC553293-C19F-40DB-B4D0-A897D471BC4C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CEB078E4-EAF8-400C-89EC-E405DDB8589E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Apríl 2018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Borgarráð samþykkir að setja sjö reiti í verkefnið</a:t>
          </a:r>
          <a:endParaRPr lang="is-IS" dirty="0">
            <a:solidFill>
              <a:schemeClr val="bg1"/>
            </a:solidFill>
          </a:endParaRPr>
        </a:p>
      </dgm:t>
    </dgm:pt>
    <dgm:pt modelId="{CD36D9F1-A969-42AB-A16F-7ABF9EA8724F}" type="parTrans" cxnId="{5CF17DE4-D09E-446D-8585-B662A5E08F49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0E82E97E-71DE-4DC9-8EB6-162FCDEF3D0F}" type="sibTrans" cxnId="{5CF17DE4-D09E-446D-8585-B662A5E08F49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684AA579-24CF-460B-AD02-E41FE9CBA1EA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Maí 2018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Auglýst eftir samstarfsaðilum</a:t>
          </a:r>
          <a:endParaRPr lang="is-IS" dirty="0">
            <a:solidFill>
              <a:schemeClr val="bg1"/>
            </a:solidFill>
          </a:endParaRPr>
        </a:p>
      </dgm:t>
    </dgm:pt>
    <dgm:pt modelId="{62DD039F-E463-484D-A989-B6CB7F37EFF0}" type="parTrans" cxnId="{16D79E7B-B043-4CC5-BF6A-A1688852D9E9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769F8F93-900A-4DE6-9A17-BC1734D7C0D5}" type="sibTrans" cxnId="{16D79E7B-B043-4CC5-BF6A-A1688852D9E9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D47EF6D0-55BB-48D9-9056-9E3FC4A13AD2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Ágúst 2018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Skilafrestur á tillögum</a:t>
          </a:r>
          <a:endParaRPr lang="is-IS" dirty="0">
            <a:solidFill>
              <a:schemeClr val="bg1"/>
            </a:solidFill>
          </a:endParaRPr>
        </a:p>
      </dgm:t>
    </dgm:pt>
    <dgm:pt modelId="{084ADA1C-3D17-451D-B7F1-B9740C9913C4}" type="parTrans" cxnId="{D0C92C88-E68E-4655-8FF2-FCB9E61743D8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754683A0-31F8-4778-8DD1-C8E4B2A33F85}" type="sibTrans" cxnId="{D0C92C88-E68E-4655-8FF2-FCB9E61743D8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BAE0C7EA-DAD3-46C8-9C2D-85FD049504C6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September / október 2018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Tillögur metnar</a:t>
          </a:r>
          <a:endParaRPr lang="is-IS" dirty="0">
            <a:solidFill>
              <a:schemeClr val="bg1"/>
            </a:solidFill>
          </a:endParaRPr>
        </a:p>
      </dgm:t>
    </dgm:pt>
    <dgm:pt modelId="{0107CCAF-7BC6-4F95-90C8-626D9A5D882C}" type="parTrans" cxnId="{824BEA16-41A8-4FA8-965D-ED14D000669B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C418C43B-C1D7-46C1-BA46-6DD99DF92173}" type="sibTrans" cxnId="{824BEA16-41A8-4FA8-965D-ED14D000669B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B9B13110-01D3-43DB-BBA6-32208B3FDC46}">
      <dgm:prSet phldrT="[Texti]"/>
      <dgm:spPr/>
      <dgm:t>
        <a:bodyPr/>
        <a:lstStyle/>
        <a:p>
          <a:r>
            <a:rPr lang="is-IS" dirty="0" smtClean="0">
              <a:solidFill>
                <a:schemeClr val="bg1"/>
              </a:solidFill>
            </a:rPr>
            <a:t>Nóvember 2018</a:t>
          </a:r>
          <a:br>
            <a:rPr lang="is-IS" dirty="0" smtClean="0">
              <a:solidFill>
                <a:schemeClr val="bg1"/>
              </a:solidFill>
            </a:rPr>
          </a:br>
          <a:r>
            <a:rPr lang="is-IS" dirty="0" smtClean="0">
              <a:solidFill>
                <a:schemeClr val="bg1"/>
              </a:solidFill>
            </a:rPr>
            <a:t>Niðurstöður kynntar</a:t>
          </a:r>
          <a:endParaRPr lang="is-IS" dirty="0">
            <a:solidFill>
              <a:schemeClr val="bg1"/>
            </a:solidFill>
          </a:endParaRPr>
        </a:p>
      </dgm:t>
    </dgm:pt>
    <dgm:pt modelId="{F107FEFA-A6AE-46A6-891A-263A242C84F2}" type="parTrans" cxnId="{B12FE8B8-7A6B-456D-A6E1-0DE54C9D24D1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B6A985F0-6F69-44F9-92A7-E9C34ADD6AAE}" type="sibTrans" cxnId="{B12FE8B8-7A6B-456D-A6E1-0DE54C9D24D1}">
      <dgm:prSet/>
      <dgm:spPr/>
      <dgm:t>
        <a:bodyPr/>
        <a:lstStyle/>
        <a:p>
          <a:endParaRPr lang="is-IS">
            <a:solidFill>
              <a:schemeClr val="bg1"/>
            </a:solidFill>
          </a:endParaRPr>
        </a:p>
      </dgm:t>
    </dgm:pt>
    <dgm:pt modelId="{D33C7F11-4C5F-4957-86FF-76261C7FE03F}" type="pres">
      <dgm:prSet presAssocID="{99053D05-9378-4A1E-B0C8-04F168594C7D}" presName="Name0" presStyleCnt="0">
        <dgm:presLayoutVars>
          <dgm:dir/>
          <dgm:resizeHandles val="exact"/>
        </dgm:presLayoutVars>
      </dgm:prSet>
      <dgm:spPr/>
    </dgm:pt>
    <dgm:pt modelId="{CFBF746F-779E-4103-B528-CD1B42CB07C1}" type="pres">
      <dgm:prSet presAssocID="{99053D05-9378-4A1E-B0C8-04F168594C7D}" presName="arrow" presStyleLbl="bgShp" presStyleIdx="0" presStyleCnt="1" custScaleY="96639" custLinFactNeighborX="379" custLinFactNeighborY="610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ln/>
      </dgm:spPr>
    </dgm:pt>
    <dgm:pt modelId="{83C21E9E-2511-4D01-9B6E-853C198EAE1E}" type="pres">
      <dgm:prSet presAssocID="{99053D05-9378-4A1E-B0C8-04F168594C7D}" presName="points" presStyleCnt="0"/>
      <dgm:spPr/>
    </dgm:pt>
    <dgm:pt modelId="{C05A304F-6DA9-4622-9403-8A8464299ADD}" type="pres">
      <dgm:prSet presAssocID="{2408C18D-3C85-428E-B1B3-DB7450041D44}" presName="compositeA" presStyleCnt="0"/>
      <dgm:spPr/>
    </dgm:pt>
    <dgm:pt modelId="{9CC22460-F873-4FB4-B729-ACD95281DE30}" type="pres">
      <dgm:prSet presAssocID="{2408C18D-3C85-428E-B1B3-DB7450041D44}" presName="textA" presStyleLbl="revTx" presStyleIdx="0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8E22A982-4896-49CD-81B0-73BE5918D4EA}" type="pres">
      <dgm:prSet presAssocID="{2408C18D-3C85-428E-B1B3-DB7450041D44}" presName="circleA" presStyleLbl="node1" presStyleIdx="0" presStyleCnt="9"/>
      <dgm:spPr>
        <a:solidFill>
          <a:schemeClr val="accent2">
            <a:lumMod val="75000"/>
          </a:schemeClr>
        </a:solidFill>
      </dgm:spPr>
    </dgm:pt>
    <dgm:pt modelId="{95713560-93C3-4588-9D62-5A1A33A616C9}" type="pres">
      <dgm:prSet presAssocID="{2408C18D-3C85-428E-B1B3-DB7450041D44}" presName="spaceA" presStyleCnt="0"/>
      <dgm:spPr/>
    </dgm:pt>
    <dgm:pt modelId="{4A0393AE-A9AF-4FF5-8AE2-29C4C54F9F33}" type="pres">
      <dgm:prSet presAssocID="{D59532E6-709C-415C-BB7E-FB1FB6F006D8}" presName="space" presStyleCnt="0"/>
      <dgm:spPr/>
    </dgm:pt>
    <dgm:pt modelId="{0F50711A-0007-4E62-B559-71A976B8A773}" type="pres">
      <dgm:prSet presAssocID="{23ADFF48-4C26-4240-9605-4EC2FF307100}" presName="compositeB" presStyleCnt="0"/>
      <dgm:spPr/>
    </dgm:pt>
    <dgm:pt modelId="{532C4EC0-D3A0-4C7C-8487-5E78D4F23D7D}" type="pres">
      <dgm:prSet presAssocID="{23ADFF48-4C26-4240-9605-4EC2FF307100}" presName="textB" presStyleLbl="revTx" presStyleIdx="1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2833657D-3A8D-4797-8929-99BA7B68CC85}" type="pres">
      <dgm:prSet presAssocID="{23ADFF48-4C26-4240-9605-4EC2FF307100}" presName="circleB" presStyleLbl="node1" presStyleIdx="1" presStyleCnt="9"/>
      <dgm:spPr>
        <a:solidFill>
          <a:schemeClr val="accent2">
            <a:lumMod val="75000"/>
          </a:schemeClr>
        </a:solidFill>
      </dgm:spPr>
    </dgm:pt>
    <dgm:pt modelId="{3EDB909E-A0A9-431C-823D-939D667FB97D}" type="pres">
      <dgm:prSet presAssocID="{23ADFF48-4C26-4240-9605-4EC2FF307100}" presName="spaceB" presStyleCnt="0"/>
      <dgm:spPr/>
    </dgm:pt>
    <dgm:pt modelId="{7DB57CDC-CF4D-40BB-BCA4-1E8B34F51FC0}" type="pres">
      <dgm:prSet presAssocID="{2BD99DBE-A5A2-4C8A-91A4-ACB628C1085C}" presName="space" presStyleCnt="0"/>
      <dgm:spPr/>
    </dgm:pt>
    <dgm:pt modelId="{5590CF25-913B-4031-83D9-463DEFE51543}" type="pres">
      <dgm:prSet presAssocID="{27888AE8-AAA1-464F-A1FE-0ED8525D222A}" presName="compositeA" presStyleCnt="0"/>
      <dgm:spPr/>
    </dgm:pt>
    <dgm:pt modelId="{7F21FF1C-6B06-4C22-B4AE-6B43EB78EB42}" type="pres">
      <dgm:prSet presAssocID="{27888AE8-AAA1-464F-A1FE-0ED8525D222A}" presName="textA" presStyleLbl="revTx" presStyleIdx="2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CC54C324-E842-41A1-A053-012C081AEA40}" type="pres">
      <dgm:prSet presAssocID="{27888AE8-AAA1-464F-A1FE-0ED8525D222A}" presName="circleA" presStyleLbl="node1" presStyleIdx="2" presStyleCnt="9"/>
      <dgm:spPr>
        <a:solidFill>
          <a:schemeClr val="accent2">
            <a:lumMod val="75000"/>
          </a:schemeClr>
        </a:solidFill>
      </dgm:spPr>
    </dgm:pt>
    <dgm:pt modelId="{167C0EC9-9617-44D8-A5F2-45542EB9D839}" type="pres">
      <dgm:prSet presAssocID="{27888AE8-AAA1-464F-A1FE-0ED8525D222A}" presName="spaceA" presStyleCnt="0"/>
      <dgm:spPr/>
    </dgm:pt>
    <dgm:pt modelId="{F69A63DE-AFC1-42DB-A647-677214474ECF}" type="pres">
      <dgm:prSet presAssocID="{DB1184A4-0F67-4DA7-B5EC-A8ABAB42D720}" presName="space" presStyleCnt="0"/>
      <dgm:spPr/>
    </dgm:pt>
    <dgm:pt modelId="{DB6C8690-D097-414C-B93E-F144DEAC6518}" type="pres">
      <dgm:prSet presAssocID="{6AB357F6-F0BF-42C9-BBF9-B5BE2D7B1A28}" presName="compositeB" presStyleCnt="0"/>
      <dgm:spPr/>
    </dgm:pt>
    <dgm:pt modelId="{57EBB4BC-92B5-4C2C-9BDC-AE4D218D3064}" type="pres">
      <dgm:prSet presAssocID="{6AB357F6-F0BF-42C9-BBF9-B5BE2D7B1A28}" presName="textB" presStyleLbl="revTx" presStyleIdx="3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1B820D57-F473-4A9A-B658-583478AC7B2A}" type="pres">
      <dgm:prSet presAssocID="{6AB357F6-F0BF-42C9-BBF9-B5BE2D7B1A28}" presName="circleB" presStyleLbl="node1" presStyleIdx="3" presStyleCnt="9"/>
      <dgm:spPr>
        <a:solidFill>
          <a:schemeClr val="accent2">
            <a:lumMod val="75000"/>
          </a:schemeClr>
        </a:solidFill>
      </dgm:spPr>
    </dgm:pt>
    <dgm:pt modelId="{CF279D0C-471C-440D-91C3-24F2A5E1FD14}" type="pres">
      <dgm:prSet presAssocID="{6AB357F6-F0BF-42C9-BBF9-B5BE2D7B1A28}" presName="spaceB" presStyleCnt="0"/>
      <dgm:spPr/>
    </dgm:pt>
    <dgm:pt modelId="{6EECFCCD-802A-4668-82CE-F70F59307851}" type="pres">
      <dgm:prSet presAssocID="{F522A079-F0D9-43E9-A0BE-7DCB462F66A6}" presName="space" presStyleCnt="0"/>
      <dgm:spPr/>
    </dgm:pt>
    <dgm:pt modelId="{A4B2516A-7D29-4427-ADD3-855263B5A4F5}" type="pres">
      <dgm:prSet presAssocID="{CEB078E4-EAF8-400C-89EC-E405DDB8589E}" presName="compositeA" presStyleCnt="0"/>
      <dgm:spPr/>
    </dgm:pt>
    <dgm:pt modelId="{B585DCD0-E1E4-42F4-9635-B1C3506B2C34}" type="pres">
      <dgm:prSet presAssocID="{CEB078E4-EAF8-400C-89EC-E405DDB8589E}" presName="textA" presStyleLbl="revTx" presStyleIdx="4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C35E76BF-473B-445E-8F92-7962CBA47520}" type="pres">
      <dgm:prSet presAssocID="{CEB078E4-EAF8-400C-89EC-E405DDB8589E}" presName="circleA" presStyleLbl="node1" presStyleIdx="4" presStyleCnt="9"/>
      <dgm:spPr>
        <a:solidFill>
          <a:schemeClr val="accent2">
            <a:lumMod val="75000"/>
          </a:schemeClr>
        </a:solidFill>
      </dgm:spPr>
    </dgm:pt>
    <dgm:pt modelId="{E7D07BC4-8C34-4D93-B6D7-AE42E936EF1D}" type="pres">
      <dgm:prSet presAssocID="{CEB078E4-EAF8-400C-89EC-E405DDB8589E}" presName="spaceA" presStyleCnt="0"/>
      <dgm:spPr/>
    </dgm:pt>
    <dgm:pt modelId="{AAAD68AB-C0FB-4A8F-8532-25F12DD675B8}" type="pres">
      <dgm:prSet presAssocID="{0E82E97E-71DE-4DC9-8EB6-162FCDEF3D0F}" presName="space" presStyleCnt="0"/>
      <dgm:spPr/>
    </dgm:pt>
    <dgm:pt modelId="{1673A2E6-4F4C-4EB9-9A80-4DC1418A4910}" type="pres">
      <dgm:prSet presAssocID="{684AA579-24CF-460B-AD02-E41FE9CBA1EA}" presName="compositeB" presStyleCnt="0"/>
      <dgm:spPr/>
    </dgm:pt>
    <dgm:pt modelId="{0D2675BC-F50E-4536-BD26-5DD831115293}" type="pres">
      <dgm:prSet presAssocID="{684AA579-24CF-460B-AD02-E41FE9CBA1EA}" presName="textB" presStyleLbl="revTx" presStyleIdx="5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9ABAF040-531D-4410-AB1F-08F7FEA914F7}" type="pres">
      <dgm:prSet presAssocID="{684AA579-24CF-460B-AD02-E41FE9CBA1EA}" presName="circleB" presStyleLbl="node1" presStyleIdx="5" presStyleCnt="9"/>
      <dgm:spPr>
        <a:solidFill>
          <a:schemeClr val="accent2">
            <a:lumMod val="75000"/>
          </a:schemeClr>
        </a:solidFill>
      </dgm:spPr>
    </dgm:pt>
    <dgm:pt modelId="{33A29A39-6F1C-425D-BDF9-8E21AF8B0B04}" type="pres">
      <dgm:prSet presAssocID="{684AA579-24CF-460B-AD02-E41FE9CBA1EA}" presName="spaceB" presStyleCnt="0"/>
      <dgm:spPr/>
    </dgm:pt>
    <dgm:pt modelId="{D96BD665-5DC6-42B7-A398-A7E35B045E0F}" type="pres">
      <dgm:prSet presAssocID="{769F8F93-900A-4DE6-9A17-BC1734D7C0D5}" presName="space" presStyleCnt="0"/>
      <dgm:spPr/>
    </dgm:pt>
    <dgm:pt modelId="{32189A66-702A-4092-8B3E-55B93B3F0E09}" type="pres">
      <dgm:prSet presAssocID="{D47EF6D0-55BB-48D9-9056-9E3FC4A13AD2}" presName="compositeA" presStyleCnt="0"/>
      <dgm:spPr/>
    </dgm:pt>
    <dgm:pt modelId="{C827AD4C-29F5-4D28-A462-D3E33B95395A}" type="pres">
      <dgm:prSet presAssocID="{D47EF6D0-55BB-48D9-9056-9E3FC4A13AD2}" presName="textA" presStyleLbl="revTx" presStyleIdx="6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76467757-5197-4089-8C1E-342C81758273}" type="pres">
      <dgm:prSet presAssocID="{D47EF6D0-55BB-48D9-9056-9E3FC4A13AD2}" presName="circleA" presStyleLbl="node1" presStyleIdx="6" presStyleCnt="9"/>
      <dgm:spPr>
        <a:solidFill>
          <a:schemeClr val="accent2">
            <a:lumMod val="75000"/>
          </a:schemeClr>
        </a:solidFill>
      </dgm:spPr>
    </dgm:pt>
    <dgm:pt modelId="{AA5B159A-0BCD-40AD-9834-BCFBEF278F82}" type="pres">
      <dgm:prSet presAssocID="{D47EF6D0-55BB-48D9-9056-9E3FC4A13AD2}" presName="spaceA" presStyleCnt="0"/>
      <dgm:spPr/>
    </dgm:pt>
    <dgm:pt modelId="{AEFA6751-3EC5-47AD-8FBF-9F2312A92B84}" type="pres">
      <dgm:prSet presAssocID="{754683A0-31F8-4778-8DD1-C8E4B2A33F85}" presName="space" presStyleCnt="0"/>
      <dgm:spPr/>
    </dgm:pt>
    <dgm:pt modelId="{3CC701C0-510A-4909-B27B-7C7763CB2DE0}" type="pres">
      <dgm:prSet presAssocID="{BAE0C7EA-DAD3-46C8-9C2D-85FD049504C6}" presName="compositeB" presStyleCnt="0"/>
      <dgm:spPr/>
    </dgm:pt>
    <dgm:pt modelId="{CB84957A-976D-41F6-8FE1-B43A57D32C27}" type="pres">
      <dgm:prSet presAssocID="{BAE0C7EA-DAD3-46C8-9C2D-85FD049504C6}" presName="textB" presStyleLbl="revTx" presStyleIdx="7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51BB430D-619D-4842-9728-5EDC7CCC537E}" type="pres">
      <dgm:prSet presAssocID="{BAE0C7EA-DAD3-46C8-9C2D-85FD049504C6}" presName="circleB" presStyleLbl="node1" presStyleIdx="7" presStyleCnt="9"/>
      <dgm:spPr>
        <a:solidFill>
          <a:schemeClr val="accent2">
            <a:lumMod val="75000"/>
          </a:schemeClr>
        </a:solidFill>
      </dgm:spPr>
    </dgm:pt>
    <dgm:pt modelId="{8B056EC7-6108-41D9-97B3-9409BC9D6CAF}" type="pres">
      <dgm:prSet presAssocID="{BAE0C7EA-DAD3-46C8-9C2D-85FD049504C6}" presName="spaceB" presStyleCnt="0"/>
      <dgm:spPr/>
    </dgm:pt>
    <dgm:pt modelId="{BFADD032-F5D9-42DF-90A2-A9F6090A8C89}" type="pres">
      <dgm:prSet presAssocID="{C418C43B-C1D7-46C1-BA46-6DD99DF92173}" presName="space" presStyleCnt="0"/>
      <dgm:spPr/>
    </dgm:pt>
    <dgm:pt modelId="{1408E33E-B9A4-4B3B-8C87-7CFC88E1A790}" type="pres">
      <dgm:prSet presAssocID="{B9B13110-01D3-43DB-BBA6-32208B3FDC46}" presName="compositeA" presStyleCnt="0"/>
      <dgm:spPr/>
    </dgm:pt>
    <dgm:pt modelId="{04102A33-23D1-418F-A2B7-F3EF8C65C57D}" type="pres">
      <dgm:prSet presAssocID="{B9B13110-01D3-43DB-BBA6-32208B3FDC46}" presName="textA" presStyleLbl="revTx" presStyleIdx="8" presStyleCnt="9">
        <dgm:presLayoutVars>
          <dgm:bulletEnabled val="1"/>
        </dgm:presLayoutVars>
      </dgm:prSet>
      <dgm:spPr/>
      <dgm:t>
        <a:bodyPr/>
        <a:lstStyle/>
        <a:p>
          <a:endParaRPr lang="is-IS"/>
        </a:p>
      </dgm:t>
    </dgm:pt>
    <dgm:pt modelId="{87F830FA-5FD2-4414-B13A-B5F42EB23332}" type="pres">
      <dgm:prSet presAssocID="{B9B13110-01D3-43DB-BBA6-32208B3FDC46}" presName="circleA" presStyleLbl="node1" presStyleIdx="8" presStyleCnt="9"/>
      <dgm:spPr>
        <a:solidFill>
          <a:schemeClr val="accent2">
            <a:lumMod val="75000"/>
          </a:schemeClr>
        </a:solidFill>
      </dgm:spPr>
    </dgm:pt>
    <dgm:pt modelId="{A44AC34E-0C50-43EF-B290-1B7F8844EEB8}" type="pres">
      <dgm:prSet presAssocID="{B9B13110-01D3-43DB-BBA6-32208B3FDC46}" presName="spaceA" presStyleCnt="0"/>
      <dgm:spPr/>
    </dgm:pt>
  </dgm:ptLst>
  <dgm:cxnLst>
    <dgm:cxn modelId="{16D79E7B-B043-4CC5-BF6A-A1688852D9E9}" srcId="{99053D05-9378-4A1E-B0C8-04F168594C7D}" destId="{684AA579-24CF-460B-AD02-E41FE9CBA1EA}" srcOrd="5" destOrd="0" parTransId="{62DD039F-E463-484D-A989-B6CB7F37EFF0}" sibTransId="{769F8F93-900A-4DE6-9A17-BC1734D7C0D5}"/>
    <dgm:cxn modelId="{EC629882-1856-4C78-B5D5-0BDF48592B2F}" srcId="{99053D05-9378-4A1E-B0C8-04F168594C7D}" destId="{2408C18D-3C85-428E-B1B3-DB7450041D44}" srcOrd="0" destOrd="0" parTransId="{70C5BA9B-7765-4B51-B5CE-DC3ECF7BD4D0}" sibTransId="{D59532E6-709C-415C-BB7E-FB1FB6F006D8}"/>
    <dgm:cxn modelId="{824BEA16-41A8-4FA8-965D-ED14D000669B}" srcId="{99053D05-9378-4A1E-B0C8-04F168594C7D}" destId="{BAE0C7EA-DAD3-46C8-9C2D-85FD049504C6}" srcOrd="7" destOrd="0" parTransId="{0107CCAF-7BC6-4F95-90C8-626D9A5D882C}" sibTransId="{C418C43B-C1D7-46C1-BA46-6DD99DF92173}"/>
    <dgm:cxn modelId="{0431FEF1-2689-45C7-9035-5D107C02F339}" type="presOf" srcId="{2408C18D-3C85-428E-B1B3-DB7450041D44}" destId="{9CC22460-F873-4FB4-B729-ACD95281DE30}" srcOrd="0" destOrd="0" presId="urn:microsoft.com/office/officeart/2005/8/layout/hProcess11"/>
    <dgm:cxn modelId="{53BDC552-4936-42F6-8357-C18CF2A1EC72}" type="presOf" srcId="{D47EF6D0-55BB-48D9-9056-9E3FC4A13AD2}" destId="{C827AD4C-29F5-4D28-A462-D3E33B95395A}" srcOrd="0" destOrd="0" presId="urn:microsoft.com/office/officeart/2005/8/layout/hProcess11"/>
    <dgm:cxn modelId="{0B77F764-0170-41CF-88AB-B3B4B6216479}" type="presOf" srcId="{23ADFF48-4C26-4240-9605-4EC2FF307100}" destId="{532C4EC0-D3A0-4C7C-8487-5E78D4F23D7D}" srcOrd="0" destOrd="0" presId="urn:microsoft.com/office/officeart/2005/8/layout/hProcess11"/>
    <dgm:cxn modelId="{CB15B1EB-C58E-4CB2-BF5E-5E92C4BAA1B0}" srcId="{99053D05-9378-4A1E-B0C8-04F168594C7D}" destId="{23ADFF48-4C26-4240-9605-4EC2FF307100}" srcOrd="1" destOrd="0" parTransId="{7F064F79-319F-4E10-9B98-D3DAC186D34F}" sibTransId="{2BD99DBE-A5A2-4C8A-91A4-ACB628C1085C}"/>
    <dgm:cxn modelId="{B12FE8B8-7A6B-456D-A6E1-0DE54C9D24D1}" srcId="{99053D05-9378-4A1E-B0C8-04F168594C7D}" destId="{B9B13110-01D3-43DB-BBA6-32208B3FDC46}" srcOrd="8" destOrd="0" parTransId="{F107FEFA-A6AE-46A6-891A-263A242C84F2}" sibTransId="{B6A985F0-6F69-44F9-92A7-E9C34ADD6AAE}"/>
    <dgm:cxn modelId="{1A70F975-1B89-4AB5-860B-56B2315EEE1C}" type="presOf" srcId="{CEB078E4-EAF8-400C-89EC-E405DDB8589E}" destId="{B585DCD0-E1E4-42F4-9635-B1C3506B2C34}" srcOrd="0" destOrd="0" presId="urn:microsoft.com/office/officeart/2005/8/layout/hProcess11"/>
    <dgm:cxn modelId="{62BA3205-F70D-4342-8FDE-ADE93FA975D5}" type="presOf" srcId="{684AA579-24CF-460B-AD02-E41FE9CBA1EA}" destId="{0D2675BC-F50E-4536-BD26-5DD831115293}" srcOrd="0" destOrd="0" presId="urn:microsoft.com/office/officeart/2005/8/layout/hProcess11"/>
    <dgm:cxn modelId="{37CCABA7-5015-42DE-B890-443C4F5D5CBF}" type="presOf" srcId="{27888AE8-AAA1-464F-A1FE-0ED8525D222A}" destId="{7F21FF1C-6B06-4C22-B4AE-6B43EB78EB42}" srcOrd="0" destOrd="0" presId="urn:microsoft.com/office/officeart/2005/8/layout/hProcess11"/>
    <dgm:cxn modelId="{219F906B-6BF4-4FC1-A4A7-38C205DBC655}" type="presOf" srcId="{99053D05-9378-4A1E-B0C8-04F168594C7D}" destId="{D33C7F11-4C5F-4957-86FF-76261C7FE03F}" srcOrd="0" destOrd="0" presId="urn:microsoft.com/office/officeart/2005/8/layout/hProcess11"/>
    <dgm:cxn modelId="{017F7571-FCE6-4233-833D-497735FA9F60}" type="presOf" srcId="{BAE0C7EA-DAD3-46C8-9C2D-85FD049504C6}" destId="{CB84957A-976D-41F6-8FE1-B43A57D32C27}" srcOrd="0" destOrd="0" presId="urn:microsoft.com/office/officeart/2005/8/layout/hProcess11"/>
    <dgm:cxn modelId="{93E5B413-0F85-4DDF-B613-5323897DBBEC}" srcId="{99053D05-9378-4A1E-B0C8-04F168594C7D}" destId="{6AB357F6-F0BF-42C9-BBF9-B5BE2D7B1A28}" srcOrd="3" destOrd="0" parTransId="{C96FFA13-AE8F-4AF1-9269-D14F2EDA65E8}" sibTransId="{F522A079-F0D9-43E9-A0BE-7DCB462F66A6}"/>
    <dgm:cxn modelId="{5CF17DE4-D09E-446D-8585-B662A5E08F49}" srcId="{99053D05-9378-4A1E-B0C8-04F168594C7D}" destId="{CEB078E4-EAF8-400C-89EC-E405DDB8589E}" srcOrd="4" destOrd="0" parTransId="{CD36D9F1-A969-42AB-A16F-7ABF9EA8724F}" sibTransId="{0E82E97E-71DE-4DC9-8EB6-162FCDEF3D0F}"/>
    <dgm:cxn modelId="{6FB334A9-4523-4E76-9DC0-5C932A50830F}" type="presOf" srcId="{6AB357F6-F0BF-42C9-BBF9-B5BE2D7B1A28}" destId="{57EBB4BC-92B5-4C2C-9BDC-AE4D218D3064}" srcOrd="0" destOrd="0" presId="urn:microsoft.com/office/officeart/2005/8/layout/hProcess11"/>
    <dgm:cxn modelId="{D0C92C88-E68E-4655-8FF2-FCB9E61743D8}" srcId="{99053D05-9378-4A1E-B0C8-04F168594C7D}" destId="{D47EF6D0-55BB-48D9-9056-9E3FC4A13AD2}" srcOrd="6" destOrd="0" parTransId="{084ADA1C-3D17-451D-B7F1-B9740C9913C4}" sibTransId="{754683A0-31F8-4778-8DD1-C8E4B2A33F85}"/>
    <dgm:cxn modelId="{5E48A4AB-6DCA-46E6-81B9-2BA23B676728}" type="presOf" srcId="{B9B13110-01D3-43DB-BBA6-32208B3FDC46}" destId="{04102A33-23D1-418F-A2B7-F3EF8C65C57D}" srcOrd="0" destOrd="0" presId="urn:microsoft.com/office/officeart/2005/8/layout/hProcess11"/>
    <dgm:cxn modelId="{BC553293-C19F-40DB-B4D0-A897D471BC4C}" srcId="{99053D05-9378-4A1E-B0C8-04F168594C7D}" destId="{27888AE8-AAA1-464F-A1FE-0ED8525D222A}" srcOrd="2" destOrd="0" parTransId="{4AA0AF8D-852C-4DE1-9784-BAB2F4CDFDFA}" sibTransId="{DB1184A4-0F67-4DA7-B5EC-A8ABAB42D720}"/>
    <dgm:cxn modelId="{E7C0BA45-41D5-49D8-B386-E93453B8C2DC}" type="presParOf" srcId="{D33C7F11-4C5F-4957-86FF-76261C7FE03F}" destId="{CFBF746F-779E-4103-B528-CD1B42CB07C1}" srcOrd="0" destOrd="0" presId="urn:microsoft.com/office/officeart/2005/8/layout/hProcess11"/>
    <dgm:cxn modelId="{17D5E2A5-C4CE-4F4E-B7B7-5D73F268654D}" type="presParOf" srcId="{D33C7F11-4C5F-4957-86FF-76261C7FE03F}" destId="{83C21E9E-2511-4D01-9B6E-853C198EAE1E}" srcOrd="1" destOrd="0" presId="urn:microsoft.com/office/officeart/2005/8/layout/hProcess11"/>
    <dgm:cxn modelId="{F0731284-B2B8-4F1F-8885-010897F0C0D4}" type="presParOf" srcId="{83C21E9E-2511-4D01-9B6E-853C198EAE1E}" destId="{C05A304F-6DA9-4622-9403-8A8464299ADD}" srcOrd="0" destOrd="0" presId="urn:microsoft.com/office/officeart/2005/8/layout/hProcess11"/>
    <dgm:cxn modelId="{4BF98666-7B34-43D4-B285-A58573E1E808}" type="presParOf" srcId="{C05A304F-6DA9-4622-9403-8A8464299ADD}" destId="{9CC22460-F873-4FB4-B729-ACD95281DE30}" srcOrd="0" destOrd="0" presId="urn:microsoft.com/office/officeart/2005/8/layout/hProcess11"/>
    <dgm:cxn modelId="{0352BC75-AF0F-484B-AC2E-A3398353F223}" type="presParOf" srcId="{C05A304F-6DA9-4622-9403-8A8464299ADD}" destId="{8E22A982-4896-49CD-81B0-73BE5918D4EA}" srcOrd="1" destOrd="0" presId="urn:microsoft.com/office/officeart/2005/8/layout/hProcess11"/>
    <dgm:cxn modelId="{F8374B87-F09A-4C67-913A-8E7593957BF0}" type="presParOf" srcId="{C05A304F-6DA9-4622-9403-8A8464299ADD}" destId="{95713560-93C3-4588-9D62-5A1A33A616C9}" srcOrd="2" destOrd="0" presId="urn:microsoft.com/office/officeart/2005/8/layout/hProcess11"/>
    <dgm:cxn modelId="{8A693694-E139-4B81-86F0-69AD8616B462}" type="presParOf" srcId="{83C21E9E-2511-4D01-9B6E-853C198EAE1E}" destId="{4A0393AE-A9AF-4FF5-8AE2-29C4C54F9F33}" srcOrd="1" destOrd="0" presId="urn:microsoft.com/office/officeart/2005/8/layout/hProcess11"/>
    <dgm:cxn modelId="{FAD0FB2C-C54D-418B-B105-A742BC3AD7DA}" type="presParOf" srcId="{83C21E9E-2511-4D01-9B6E-853C198EAE1E}" destId="{0F50711A-0007-4E62-B559-71A976B8A773}" srcOrd="2" destOrd="0" presId="urn:microsoft.com/office/officeart/2005/8/layout/hProcess11"/>
    <dgm:cxn modelId="{06A90D99-E273-4718-A1B2-3C2C34F5AC27}" type="presParOf" srcId="{0F50711A-0007-4E62-B559-71A976B8A773}" destId="{532C4EC0-D3A0-4C7C-8487-5E78D4F23D7D}" srcOrd="0" destOrd="0" presId="urn:microsoft.com/office/officeart/2005/8/layout/hProcess11"/>
    <dgm:cxn modelId="{C834B216-6FA8-442E-BC32-9279F8EC24A6}" type="presParOf" srcId="{0F50711A-0007-4E62-B559-71A976B8A773}" destId="{2833657D-3A8D-4797-8929-99BA7B68CC85}" srcOrd="1" destOrd="0" presId="urn:microsoft.com/office/officeart/2005/8/layout/hProcess11"/>
    <dgm:cxn modelId="{BBF5FE7B-85E2-4A46-8527-9C097FD38B55}" type="presParOf" srcId="{0F50711A-0007-4E62-B559-71A976B8A773}" destId="{3EDB909E-A0A9-431C-823D-939D667FB97D}" srcOrd="2" destOrd="0" presId="urn:microsoft.com/office/officeart/2005/8/layout/hProcess11"/>
    <dgm:cxn modelId="{3B513F16-75D4-43C7-B640-018423810980}" type="presParOf" srcId="{83C21E9E-2511-4D01-9B6E-853C198EAE1E}" destId="{7DB57CDC-CF4D-40BB-BCA4-1E8B34F51FC0}" srcOrd="3" destOrd="0" presId="urn:microsoft.com/office/officeart/2005/8/layout/hProcess11"/>
    <dgm:cxn modelId="{5BAD4A41-ED8D-4BAE-8C38-74301CD6722B}" type="presParOf" srcId="{83C21E9E-2511-4D01-9B6E-853C198EAE1E}" destId="{5590CF25-913B-4031-83D9-463DEFE51543}" srcOrd="4" destOrd="0" presId="urn:microsoft.com/office/officeart/2005/8/layout/hProcess11"/>
    <dgm:cxn modelId="{6C5DC1B6-EFB3-446B-94C7-AD0F8620B522}" type="presParOf" srcId="{5590CF25-913B-4031-83D9-463DEFE51543}" destId="{7F21FF1C-6B06-4C22-B4AE-6B43EB78EB42}" srcOrd="0" destOrd="0" presId="urn:microsoft.com/office/officeart/2005/8/layout/hProcess11"/>
    <dgm:cxn modelId="{5DBE4C8D-B03F-4D04-A354-0275D37C3A5E}" type="presParOf" srcId="{5590CF25-913B-4031-83D9-463DEFE51543}" destId="{CC54C324-E842-41A1-A053-012C081AEA40}" srcOrd="1" destOrd="0" presId="urn:microsoft.com/office/officeart/2005/8/layout/hProcess11"/>
    <dgm:cxn modelId="{6C5B2919-317F-4AAD-9737-5AA75B40E0FA}" type="presParOf" srcId="{5590CF25-913B-4031-83D9-463DEFE51543}" destId="{167C0EC9-9617-44D8-A5F2-45542EB9D839}" srcOrd="2" destOrd="0" presId="urn:microsoft.com/office/officeart/2005/8/layout/hProcess11"/>
    <dgm:cxn modelId="{A16E761D-5EFE-4BA6-B7D9-D56A2243CDB1}" type="presParOf" srcId="{83C21E9E-2511-4D01-9B6E-853C198EAE1E}" destId="{F69A63DE-AFC1-42DB-A647-677214474ECF}" srcOrd="5" destOrd="0" presId="urn:microsoft.com/office/officeart/2005/8/layout/hProcess11"/>
    <dgm:cxn modelId="{5591A80F-F8B7-4145-8DDF-6D1C4EAE0D02}" type="presParOf" srcId="{83C21E9E-2511-4D01-9B6E-853C198EAE1E}" destId="{DB6C8690-D097-414C-B93E-F144DEAC6518}" srcOrd="6" destOrd="0" presId="urn:microsoft.com/office/officeart/2005/8/layout/hProcess11"/>
    <dgm:cxn modelId="{635442B8-0710-42DF-B4C9-D36F2ACCD51C}" type="presParOf" srcId="{DB6C8690-D097-414C-B93E-F144DEAC6518}" destId="{57EBB4BC-92B5-4C2C-9BDC-AE4D218D3064}" srcOrd="0" destOrd="0" presId="urn:microsoft.com/office/officeart/2005/8/layout/hProcess11"/>
    <dgm:cxn modelId="{9DD0A677-6608-4655-820C-0C3FBB928669}" type="presParOf" srcId="{DB6C8690-D097-414C-B93E-F144DEAC6518}" destId="{1B820D57-F473-4A9A-B658-583478AC7B2A}" srcOrd="1" destOrd="0" presId="urn:microsoft.com/office/officeart/2005/8/layout/hProcess11"/>
    <dgm:cxn modelId="{BC74EE42-8B80-4B7A-9A7A-5B8307075001}" type="presParOf" srcId="{DB6C8690-D097-414C-B93E-F144DEAC6518}" destId="{CF279D0C-471C-440D-91C3-24F2A5E1FD14}" srcOrd="2" destOrd="0" presId="urn:microsoft.com/office/officeart/2005/8/layout/hProcess11"/>
    <dgm:cxn modelId="{9174B80D-E1C9-4FAD-8B9F-CD19FEFA108D}" type="presParOf" srcId="{83C21E9E-2511-4D01-9B6E-853C198EAE1E}" destId="{6EECFCCD-802A-4668-82CE-F70F59307851}" srcOrd="7" destOrd="0" presId="urn:microsoft.com/office/officeart/2005/8/layout/hProcess11"/>
    <dgm:cxn modelId="{A852CFC0-6C10-4D63-B242-42984B23B29C}" type="presParOf" srcId="{83C21E9E-2511-4D01-9B6E-853C198EAE1E}" destId="{A4B2516A-7D29-4427-ADD3-855263B5A4F5}" srcOrd="8" destOrd="0" presId="urn:microsoft.com/office/officeart/2005/8/layout/hProcess11"/>
    <dgm:cxn modelId="{879CDD51-0371-4169-AFDB-11058E261229}" type="presParOf" srcId="{A4B2516A-7D29-4427-ADD3-855263B5A4F5}" destId="{B585DCD0-E1E4-42F4-9635-B1C3506B2C34}" srcOrd="0" destOrd="0" presId="urn:microsoft.com/office/officeart/2005/8/layout/hProcess11"/>
    <dgm:cxn modelId="{3536CBB2-2FD8-4FFA-920E-7DB00C425A2A}" type="presParOf" srcId="{A4B2516A-7D29-4427-ADD3-855263B5A4F5}" destId="{C35E76BF-473B-445E-8F92-7962CBA47520}" srcOrd="1" destOrd="0" presId="urn:microsoft.com/office/officeart/2005/8/layout/hProcess11"/>
    <dgm:cxn modelId="{528874A0-50A8-4C03-BA10-4269B6B0ED6E}" type="presParOf" srcId="{A4B2516A-7D29-4427-ADD3-855263B5A4F5}" destId="{E7D07BC4-8C34-4D93-B6D7-AE42E936EF1D}" srcOrd="2" destOrd="0" presId="urn:microsoft.com/office/officeart/2005/8/layout/hProcess11"/>
    <dgm:cxn modelId="{FF689B91-E2E2-4A9C-8CAD-ECCC897BF26C}" type="presParOf" srcId="{83C21E9E-2511-4D01-9B6E-853C198EAE1E}" destId="{AAAD68AB-C0FB-4A8F-8532-25F12DD675B8}" srcOrd="9" destOrd="0" presId="urn:microsoft.com/office/officeart/2005/8/layout/hProcess11"/>
    <dgm:cxn modelId="{4A38AD47-2A98-4A9A-8982-10AB62BB5589}" type="presParOf" srcId="{83C21E9E-2511-4D01-9B6E-853C198EAE1E}" destId="{1673A2E6-4F4C-4EB9-9A80-4DC1418A4910}" srcOrd="10" destOrd="0" presId="urn:microsoft.com/office/officeart/2005/8/layout/hProcess11"/>
    <dgm:cxn modelId="{18185DF1-A029-42DE-B9A7-7EC25969D43A}" type="presParOf" srcId="{1673A2E6-4F4C-4EB9-9A80-4DC1418A4910}" destId="{0D2675BC-F50E-4536-BD26-5DD831115293}" srcOrd="0" destOrd="0" presId="urn:microsoft.com/office/officeart/2005/8/layout/hProcess11"/>
    <dgm:cxn modelId="{0C622E69-6007-4E98-9E2D-895AE362E9EE}" type="presParOf" srcId="{1673A2E6-4F4C-4EB9-9A80-4DC1418A4910}" destId="{9ABAF040-531D-4410-AB1F-08F7FEA914F7}" srcOrd="1" destOrd="0" presId="urn:microsoft.com/office/officeart/2005/8/layout/hProcess11"/>
    <dgm:cxn modelId="{F5DD9BCE-0518-4E28-A9AD-30C667BAEA31}" type="presParOf" srcId="{1673A2E6-4F4C-4EB9-9A80-4DC1418A4910}" destId="{33A29A39-6F1C-425D-BDF9-8E21AF8B0B04}" srcOrd="2" destOrd="0" presId="urn:microsoft.com/office/officeart/2005/8/layout/hProcess11"/>
    <dgm:cxn modelId="{9C844330-C860-45DC-A218-E9EED4EE548A}" type="presParOf" srcId="{83C21E9E-2511-4D01-9B6E-853C198EAE1E}" destId="{D96BD665-5DC6-42B7-A398-A7E35B045E0F}" srcOrd="11" destOrd="0" presId="urn:microsoft.com/office/officeart/2005/8/layout/hProcess11"/>
    <dgm:cxn modelId="{8A74896D-D51B-4396-BD9A-3AB06F9CD260}" type="presParOf" srcId="{83C21E9E-2511-4D01-9B6E-853C198EAE1E}" destId="{32189A66-702A-4092-8B3E-55B93B3F0E09}" srcOrd="12" destOrd="0" presId="urn:microsoft.com/office/officeart/2005/8/layout/hProcess11"/>
    <dgm:cxn modelId="{C6DC6C07-C3CD-4A5F-975F-5E2EB9944320}" type="presParOf" srcId="{32189A66-702A-4092-8B3E-55B93B3F0E09}" destId="{C827AD4C-29F5-4D28-A462-D3E33B95395A}" srcOrd="0" destOrd="0" presId="urn:microsoft.com/office/officeart/2005/8/layout/hProcess11"/>
    <dgm:cxn modelId="{F3887F47-1069-45BB-94C9-62874D316339}" type="presParOf" srcId="{32189A66-702A-4092-8B3E-55B93B3F0E09}" destId="{76467757-5197-4089-8C1E-342C81758273}" srcOrd="1" destOrd="0" presId="urn:microsoft.com/office/officeart/2005/8/layout/hProcess11"/>
    <dgm:cxn modelId="{4A06EF46-BA43-471B-9D11-56ECEF6D3C64}" type="presParOf" srcId="{32189A66-702A-4092-8B3E-55B93B3F0E09}" destId="{AA5B159A-0BCD-40AD-9834-BCFBEF278F82}" srcOrd="2" destOrd="0" presId="urn:microsoft.com/office/officeart/2005/8/layout/hProcess11"/>
    <dgm:cxn modelId="{6C2B9C37-0F65-4E52-AD15-EC4C9C24B1C1}" type="presParOf" srcId="{83C21E9E-2511-4D01-9B6E-853C198EAE1E}" destId="{AEFA6751-3EC5-47AD-8FBF-9F2312A92B84}" srcOrd="13" destOrd="0" presId="urn:microsoft.com/office/officeart/2005/8/layout/hProcess11"/>
    <dgm:cxn modelId="{C4D5E01C-9F8C-4948-9CA1-F80732B0F8CB}" type="presParOf" srcId="{83C21E9E-2511-4D01-9B6E-853C198EAE1E}" destId="{3CC701C0-510A-4909-B27B-7C7763CB2DE0}" srcOrd="14" destOrd="0" presId="urn:microsoft.com/office/officeart/2005/8/layout/hProcess11"/>
    <dgm:cxn modelId="{D1982704-2E2E-476F-A776-5F0D81218828}" type="presParOf" srcId="{3CC701C0-510A-4909-B27B-7C7763CB2DE0}" destId="{CB84957A-976D-41F6-8FE1-B43A57D32C27}" srcOrd="0" destOrd="0" presId="urn:microsoft.com/office/officeart/2005/8/layout/hProcess11"/>
    <dgm:cxn modelId="{297121FE-F885-4E9E-B424-588A40F084E7}" type="presParOf" srcId="{3CC701C0-510A-4909-B27B-7C7763CB2DE0}" destId="{51BB430D-619D-4842-9728-5EDC7CCC537E}" srcOrd="1" destOrd="0" presId="urn:microsoft.com/office/officeart/2005/8/layout/hProcess11"/>
    <dgm:cxn modelId="{CDA9A156-C09F-41C1-9BA1-0640569C26C9}" type="presParOf" srcId="{3CC701C0-510A-4909-B27B-7C7763CB2DE0}" destId="{8B056EC7-6108-41D9-97B3-9409BC9D6CAF}" srcOrd="2" destOrd="0" presId="urn:microsoft.com/office/officeart/2005/8/layout/hProcess11"/>
    <dgm:cxn modelId="{CC569CB4-EB54-4355-AE7B-329CA7350A66}" type="presParOf" srcId="{83C21E9E-2511-4D01-9B6E-853C198EAE1E}" destId="{BFADD032-F5D9-42DF-90A2-A9F6090A8C89}" srcOrd="15" destOrd="0" presId="urn:microsoft.com/office/officeart/2005/8/layout/hProcess11"/>
    <dgm:cxn modelId="{163F5219-83EF-458B-9640-C8F316C8017A}" type="presParOf" srcId="{83C21E9E-2511-4D01-9B6E-853C198EAE1E}" destId="{1408E33E-B9A4-4B3B-8C87-7CFC88E1A790}" srcOrd="16" destOrd="0" presId="urn:microsoft.com/office/officeart/2005/8/layout/hProcess11"/>
    <dgm:cxn modelId="{CFF66B21-19B0-41C1-999F-11FBBC2C0E5A}" type="presParOf" srcId="{1408E33E-B9A4-4B3B-8C87-7CFC88E1A790}" destId="{04102A33-23D1-418F-A2B7-F3EF8C65C57D}" srcOrd="0" destOrd="0" presId="urn:microsoft.com/office/officeart/2005/8/layout/hProcess11"/>
    <dgm:cxn modelId="{87465105-6A11-4A5E-AC9C-161494DBCD0F}" type="presParOf" srcId="{1408E33E-B9A4-4B3B-8C87-7CFC88E1A790}" destId="{87F830FA-5FD2-4414-B13A-B5F42EB23332}" srcOrd="1" destOrd="0" presId="urn:microsoft.com/office/officeart/2005/8/layout/hProcess11"/>
    <dgm:cxn modelId="{727E6E82-110E-4A34-B392-FF20713A0620}" type="presParOf" srcId="{1408E33E-B9A4-4B3B-8C87-7CFC88E1A790}" destId="{A44AC34E-0C50-43EF-B290-1B7F8844EEB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F746F-779E-4103-B528-CD1B42CB07C1}">
      <dsp:nvSpPr>
        <dsp:cNvPr id="0" name=""/>
        <dsp:cNvSpPr/>
      </dsp:nvSpPr>
      <dsp:spPr>
        <a:xfrm>
          <a:off x="0" y="982867"/>
          <a:ext cx="11227981" cy="1228913"/>
        </a:xfrm>
        <a:prstGeom prst="notchedRightArrow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</dsp:sp>
    <dsp:sp modelId="{9CC22460-F873-4FB4-B729-ACD95281DE30}">
      <dsp:nvSpPr>
        <dsp:cNvPr id="0" name=""/>
        <dsp:cNvSpPr/>
      </dsp:nvSpPr>
      <dsp:spPr>
        <a:xfrm>
          <a:off x="2837" y="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Júní 2017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Samþykkt </a:t>
          </a:r>
          <a:r>
            <a:rPr lang="is-IS" sz="1000" kern="1200" dirty="0" err="1" smtClean="0">
              <a:solidFill>
                <a:schemeClr val="bg1"/>
              </a:solidFill>
            </a:rPr>
            <a:t>Húsnæðisáætlun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2837" y="0"/>
        <a:ext cx="1074415" cy="1271653"/>
      </dsp:txXfrm>
    </dsp:sp>
    <dsp:sp modelId="{8E22A982-4896-49CD-81B0-73BE5918D4EA}">
      <dsp:nvSpPr>
        <dsp:cNvPr id="0" name=""/>
        <dsp:cNvSpPr/>
      </dsp:nvSpPr>
      <dsp:spPr>
        <a:xfrm>
          <a:off x="381088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2C4EC0-D3A0-4C7C-8487-5E78D4F23D7D}">
      <dsp:nvSpPr>
        <dsp:cNvPr id="0" name=""/>
        <dsp:cNvSpPr/>
      </dsp:nvSpPr>
      <dsp:spPr>
        <a:xfrm>
          <a:off x="1130973" y="190748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Október 2017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Starfshópur stofnaður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1130973" y="1907480"/>
        <a:ext cx="1074415" cy="1271653"/>
      </dsp:txXfrm>
    </dsp:sp>
    <dsp:sp modelId="{2833657D-3A8D-4797-8929-99BA7B68CC85}">
      <dsp:nvSpPr>
        <dsp:cNvPr id="0" name=""/>
        <dsp:cNvSpPr/>
      </dsp:nvSpPr>
      <dsp:spPr>
        <a:xfrm>
          <a:off x="1509224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1FF1C-6B06-4C22-B4AE-6B43EB78EB42}">
      <dsp:nvSpPr>
        <dsp:cNvPr id="0" name=""/>
        <dsp:cNvSpPr/>
      </dsp:nvSpPr>
      <dsp:spPr>
        <a:xfrm>
          <a:off x="2259110" y="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Janúar 2018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Hugmyndaleit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68 hugmyndir bárust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2259110" y="0"/>
        <a:ext cx="1074415" cy="1271653"/>
      </dsp:txXfrm>
    </dsp:sp>
    <dsp:sp modelId="{CC54C324-E842-41A1-A053-012C081AEA40}">
      <dsp:nvSpPr>
        <dsp:cNvPr id="0" name=""/>
        <dsp:cNvSpPr/>
      </dsp:nvSpPr>
      <dsp:spPr>
        <a:xfrm>
          <a:off x="2637361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EBB4BC-92B5-4C2C-9BDC-AE4D218D3064}">
      <dsp:nvSpPr>
        <dsp:cNvPr id="0" name=""/>
        <dsp:cNvSpPr/>
      </dsp:nvSpPr>
      <dsp:spPr>
        <a:xfrm>
          <a:off x="3387246" y="190748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Mars 2018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Opinn fundur um hagkvæmt húsnæði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3387246" y="1907480"/>
        <a:ext cx="1074415" cy="1271653"/>
      </dsp:txXfrm>
    </dsp:sp>
    <dsp:sp modelId="{1B820D57-F473-4A9A-B658-583478AC7B2A}">
      <dsp:nvSpPr>
        <dsp:cNvPr id="0" name=""/>
        <dsp:cNvSpPr/>
      </dsp:nvSpPr>
      <dsp:spPr>
        <a:xfrm>
          <a:off x="3765498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5DCD0-E1E4-42F4-9635-B1C3506B2C34}">
      <dsp:nvSpPr>
        <dsp:cNvPr id="0" name=""/>
        <dsp:cNvSpPr/>
      </dsp:nvSpPr>
      <dsp:spPr>
        <a:xfrm>
          <a:off x="4515383" y="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Apríl 2018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Borgarráð samþykkir að setja sjö reiti í verkefnið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4515383" y="0"/>
        <a:ext cx="1074415" cy="1271653"/>
      </dsp:txXfrm>
    </dsp:sp>
    <dsp:sp modelId="{C35E76BF-473B-445E-8F92-7962CBA47520}">
      <dsp:nvSpPr>
        <dsp:cNvPr id="0" name=""/>
        <dsp:cNvSpPr/>
      </dsp:nvSpPr>
      <dsp:spPr>
        <a:xfrm>
          <a:off x="4893634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2675BC-F50E-4536-BD26-5DD831115293}">
      <dsp:nvSpPr>
        <dsp:cNvPr id="0" name=""/>
        <dsp:cNvSpPr/>
      </dsp:nvSpPr>
      <dsp:spPr>
        <a:xfrm>
          <a:off x="5643520" y="190748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Maí 2018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Auglýst eftir samstarfsaðilum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5643520" y="1907480"/>
        <a:ext cx="1074415" cy="1271653"/>
      </dsp:txXfrm>
    </dsp:sp>
    <dsp:sp modelId="{9ABAF040-531D-4410-AB1F-08F7FEA914F7}">
      <dsp:nvSpPr>
        <dsp:cNvPr id="0" name=""/>
        <dsp:cNvSpPr/>
      </dsp:nvSpPr>
      <dsp:spPr>
        <a:xfrm>
          <a:off x="6021771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7AD4C-29F5-4D28-A462-D3E33B95395A}">
      <dsp:nvSpPr>
        <dsp:cNvPr id="0" name=""/>
        <dsp:cNvSpPr/>
      </dsp:nvSpPr>
      <dsp:spPr>
        <a:xfrm>
          <a:off x="6771656" y="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Ágúst 2018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Skilafrestur á tillögum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6771656" y="0"/>
        <a:ext cx="1074415" cy="1271653"/>
      </dsp:txXfrm>
    </dsp:sp>
    <dsp:sp modelId="{76467757-5197-4089-8C1E-342C81758273}">
      <dsp:nvSpPr>
        <dsp:cNvPr id="0" name=""/>
        <dsp:cNvSpPr/>
      </dsp:nvSpPr>
      <dsp:spPr>
        <a:xfrm>
          <a:off x="7149907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4957A-976D-41F6-8FE1-B43A57D32C27}">
      <dsp:nvSpPr>
        <dsp:cNvPr id="0" name=""/>
        <dsp:cNvSpPr/>
      </dsp:nvSpPr>
      <dsp:spPr>
        <a:xfrm>
          <a:off x="7899793" y="190748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September / október 2018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Tillögur metnar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7899793" y="1907480"/>
        <a:ext cx="1074415" cy="1271653"/>
      </dsp:txXfrm>
    </dsp:sp>
    <dsp:sp modelId="{51BB430D-619D-4842-9728-5EDC7CCC537E}">
      <dsp:nvSpPr>
        <dsp:cNvPr id="0" name=""/>
        <dsp:cNvSpPr/>
      </dsp:nvSpPr>
      <dsp:spPr>
        <a:xfrm>
          <a:off x="8278044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02A33-23D1-418F-A2B7-F3EF8C65C57D}">
      <dsp:nvSpPr>
        <dsp:cNvPr id="0" name=""/>
        <dsp:cNvSpPr/>
      </dsp:nvSpPr>
      <dsp:spPr>
        <a:xfrm>
          <a:off x="9027929" y="0"/>
          <a:ext cx="1074415" cy="1271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1000" kern="1200" dirty="0" smtClean="0">
              <a:solidFill>
                <a:schemeClr val="bg1"/>
              </a:solidFill>
            </a:rPr>
            <a:t>Nóvember 2018</a:t>
          </a:r>
          <a:br>
            <a:rPr lang="is-IS" sz="1000" kern="1200" dirty="0" smtClean="0">
              <a:solidFill>
                <a:schemeClr val="bg1"/>
              </a:solidFill>
            </a:rPr>
          </a:br>
          <a:r>
            <a:rPr lang="is-IS" sz="1000" kern="1200" dirty="0" smtClean="0">
              <a:solidFill>
                <a:schemeClr val="bg1"/>
              </a:solidFill>
            </a:rPr>
            <a:t>Niðurstöður kynntar</a:t>
          </a:r>
          <a:endParaRPr lang="is-IS" sz="1000" kern="1200" dirty="0">
            <a:solidFill>
              <a:schemeClr val="bg1"/>
            </a:solidFill>
          </a:endParaRPr>
        </a:p>
      </dsp:txBody>
      <dsp:txXfrm>
        <a:off x="9027929" y="0"/>
        <a:ext cx="1074415" cy="1271653"/>
      </dsp:txXfrm>
    </dsp:sp>
    <dsp:sp modelId="{87F830FA-5FD2-4414-B13A-B5F42EB23332}">
      <dsp:nvSpPr>
        <dsp:cNvPr id="0" name=""/>
        <dsp:cNvSpPr/>
      </dsp:nvSpPr>
      <dsp:spPr>
        <a:xfrm>
          <a:off x="9406181" y="1430610"/>
          <a:ext cx="317913" cy="317913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íðuhaussstaðgengill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gsetningarstaðgengil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B7C1F-2E6E-42E6-9AE3-E5EBEC939AAC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4" name="Skyggnumyndastaðgengill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Minnispunktastaðgengill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6" name="Síðufótarstaðgengil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kyggnunúmersstaðgengill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65EE9-2580-4291-B98C-62794026DDD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494054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ilskygg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Undirtitil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s-IS" smtClean="0"/>
              <a:t>Smelltu til að breyta stíl aðalundirtitla</a:t>
            </a:r>
            <a:endParaRPr lang="is-IS"/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2402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ill og ef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Staðgengill efn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3450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fyrirsö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Textastaðgengill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s-IS" smtClean="0"/>
              <a:t>Breyta stílum aðaltexta</a:t>
            </a:r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03896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ö efnis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Staðgengill efn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4" name="Staðgengill efn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5" name="Dagsetningarstaðgengil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6" name="Síðufótarstaðgengil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15583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burð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Textastaðgengill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 smtClean="0"/>
              <a:t>Breyta stílum aðaltexta</a:t>
            </a:r>
          </a:p>
        </p:txBody>
      </p:sp>
      <p:sp>
        <p:nvSpPr>
          <p:cNvPr id="4" name="Staðgengill efn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5" name="Textastaðgengill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 smtClean="0"/>
              <a:t>Breyta stílum aðaltexta</a:t>
            </a:r>
          </a:p>
        </p:txBody>
      </p:sp>
      <p:sp>
        <p:nvSpPr>
          <p:cNvPr id="6" name="Staðgengill efn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7" name="Dagsetningarstaðgengill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8" name="Síðufótarstaðgengil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kyggnunúmersstaðgengill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2231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Dagsetningarstaðgengill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4" name="Síðufótarstaðgengil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kyggnunúmersstaðgengill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7714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gsetningarstaðgengill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3" name="Síðufótarstaðgengil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kyggnunúmersstaðgengill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2187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Efni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Staðgengill efn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4" name="Textastaðgengill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 smtClean="0"/>
              <a:t>Breyta stílum aðaltexta</a:t>
            </a:r>
          </a:p>
        </p:txBody>
      </p:sp>
      <p:sp>
        <p:nvSpPr>
          <p:cNvPr id="5" name="Dagsetningarstaðgengil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6" name="Síðufótarstaðgengil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232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ynd með skýringar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Staðgengill mynda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astaðgengill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s-IS" smtClean="0"/>
              <a:t>Breyta stílum aðaltexta</a:t>
            </a:r>
          </a:p>
        </p:txBody>
      </p:sp>
      <p:sp>
        <p:nvSpPr>
          <p:cNvPr id="5" name="Dagsetningarstaðgengil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6" name="Síðufótarstaðgengil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kyggnunúmersstaðgengill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4619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ill og lóðréttur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Staðgengill lóðrétts tex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4527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óðréttur titill og 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óðréttur titil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Staðgengill lóðrétts tex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088433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sstaðgengil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 smtClean="0"/>
              <a:t>Smelltu til að breyta stíl aðaltitils</a:t>
            </a:r>
            <a:endParaRPr lang="is-IS"/>
          </a:p>
        </p:txBody>
      </p:sp>
      <p:sp>
        <p:nvSpPr>
          <p:cNvPr id="3" name="Textastaðgengill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 smtClean="0"/>
              <a:t>Breyta stílum aðaltexta</a:t>
            </a:r>
          </a:p>
          <a:p>
            <a:pPr lvl="1"/>
            <a:r>
              <a:rPr lang="is-IS" smtClean="0"/>
              <a:t>Annað stig</a:t>
            </a:r>
          </a:p>
          <a:p>
            <a:pPr lvl="2"/>
            <a:r>
              <a:rPr lang="is-IS" smtClean="0"/>
              <a:t>Þriðja stig</a:t>
            </a:r>
          </a:p>
          <a:p>
            <a:pPr lvl="3"/>
            <a:r>
              <a:rPr lang="is-IS" smtClean="0"/>
              <a:t>Fjórða stig</a:t>
            </a:r>
          </a:p>
          <a:p>
            <a:pPr lvl="4"/>
            <a:r>
              <a:rPr lang="is-IS" smtClean="0"/>
              <a:t>Fimmta stig</a:t>
            </a:r>
            <a:endParaRPr lang="is-IS"/>
          </a:p>
        </p:txBody>
      </p:sp>
      <p:sp>
        <p:nvSpPr>
          <p:cNvPr id="4" name="Dagsetningarstaðgengill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16262-CB0C-4A32-A8B8-673C4C19D514}" type="datetimeFigureOut">
              <a:rPr lang="is-IS" smtClean="0"/>
              <a:t>2.11.2018</a:t>
            </a:fld>
            <a:endParaRPr lang="is-IS"/>
          </a:p>
        </p:txBody>
      </p:sp>
      <p:sp>
        <p:nvSpPr>
          <p:cNvPr id="5" name="Síðufótarstaðgengill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kyggnunúmersstaðgengill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B0028-7D9A-4B4C-9A8C-36B383568BA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4049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36E0760-CEF5-4B5B-AA28-065A09A91D4D" descr="FA7CDBA5-2FD4-4FD6-831D-A45D18C1BA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60250" cy="683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27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ynd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1" b="4624"/>
          <a:stretch/>
        </p:blipFill>
        <p:spPr>
          <a:xfrm>
            <a:off x="0" y="1"/>
            <a:ext cx="12192000" cy="6870700"/>
          </a:xfrm>
          <a:prstGeom prst="rect">
            <a:avLst/>
          </a:prstGeom>
        </p:spPr>
      </p:pic>
      <p:sp>
        <p:nvSpPr>
          <p:cNvPr id="2" name="Textarammi 1"/>
          <p:cNvSpPr txBox="1"/>
          <p:nvPr/>
        </p:nvSpPr>
        <p:spPr>
          <a:xfrm>
            <a:off x="0" y="495884"/>
            <a:ext cx="12192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55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HAGKVÆMT HÚSNÆÐI Í REYKJAVÍK</a:t>
            </a:r>
          </a:p>
        </p:txBody>
      </p:sp>
      <p:sp>
        <p:nvSpPr>
          <p:cNvPr id="4" name="Textarammi 3"/>
          <p:cNvSpPr txBox="1"/>
          <p:nvPr/>
        </p:nvSpPr>
        <p:spPr>
          <a:xfrm>
            <a:off x="891723" y="1650227"/>
            <a:ext cx="1008107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DAGSKRÁ</a:t>
            </a:r>
          </a:p>
          <a:p>
            <a:pPr algn="ctr"/>
            <a:endParaRPr lang="is-IS" sz="2000" b="1" dirty="0" smtClean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8.30-9.00 Húsið opnar – veitingar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9.00-9.30 Ávarp borgarstjóra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9.30 Kynningar frá uppbyggingaraðilum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Hoffell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Urðarsel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Vaxtarhús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Variat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is-IS" sz="20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ABAKUS</a:t>
            </a:r>
            <a:endParaRPr lang="is-IS" sz="2000" b="1" dirty="0" smtClean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Þorpið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Heimavellir</a:t>
            </a:r>
          </a:p>
          <a:p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is-IS" sz="20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HOOS</a:t>
            </a:r>
            <a:endParaRPr lang="is-IS" sz="2000" b="1" dirty="0" smtClean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is-IS" sz="2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endParaRPr lang="is-IS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97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372" b="5612"/>
          <a:stretch/>
        </p:blipFill>
        <p:spPr>
          <a:xfrm>
            <a:off x="0" y="-25400"/>
            <a:ext cx="12192000" cy="6858000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1" y="861514"/>
            <a:ext cx="12192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55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HAGKVÆMT HÚSNÆÐI Í REYKJAVÍK</a:t>
            </a:r>
          </a:p>
        </p:txBody>
      </p:sp>
      <p:sp>
        <p:nvSpPr>
          <p:cNvPr id="4" name="Textarammi 3"/>
          <p:cNvSpPr txBox="1"/>
          <p:nvPr/>
        </p:nvSpPr>
        <p:spPr>
          <a:xfrm>
            <a:off x="0" y="6044872"/>
            <a:ext cx="12192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19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Dagur B. Eggertsson, borgarstjóri</a:t>
            </a:r>
          </a:p>
          <a:p>
            <a:pPr algn="ctr"/>
            <a:r>
              <a:rPr lang="is-IS" sz="19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r>
              <a:rPr lang="is-IS" sz="19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nóvember 2018</a:t>
            </a:r>
            <a:endParaRPr lang="is-IS" sz="19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ynd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4" t="7247" r="104" b="8125"/>
          <a:stretch/>
        </p:blipFill>
        <p:spPr>
          <a:xfrm>
            <a:off x="0" y="-25400"/>
            <a:ext cx="12192000" cy="6878588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333052" y="3639681"/>
            <a:ext cx="2724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400" dirty="0" smtClean="0">
                <a:solidFill>
                  <a:schemeClr val="bg1"/>
                </a:solidFill>
              </a:rPr>
              <a:t>2017: Hafin bygging á 900 </a:t>
            </a:r>
            <a:r>
              <a:rPr lang="is-IS" sz="1400" dirty="0" err="1" smtClean="0">
                <a:solidFill>
                  <a:schemeClr val="bg1"/>
                </a:solidFill>
              </a:rPr>
              <a:t>íbúðum</a:t>
            </a:r>
            <a:r>
              <a:rPr lang="is-IS" sz="1400" dirty="0" smtClean="0">
                <a:solidFill>
                  <a:schemeClr val="bg1"/>
                </a:solidFill>
              </a:rPr>
              <a:t> þriðja árið í röð. </a:t>
            </a:r>
          </a:p>
          <a:p>
            <a:endParaRPr lang="is-IS" sz="1400" dirty="0" smtClean="0">
              <a:solidFill>
                <a:schemeClr val="bg1"/>
              </a:solidFill>
            </a:endParaRPr>
          </a:p>
          <a:p>
            <a:r>
              <a:rPr lang="is-IS" sz="1400" dirty="0" smtClean="0">
                <a:solidFill>
                  <a:schemeClr val="bg1"/>
                </a:solidFill>
              </a:rPr>
              <a:t>31 </a:t>
            </a:r>
            <a:r>
              <a:rPr lang="is-IS" sz="1400" dirty="0" err="1" smtClean="0">
                <a:solidFill>
                  <a:schemeClr val="bg1"/>
                </a:solidFill>
              </a:rPr>
              <a:t>okt</a:t>
            </a:r>
            <a:r>
              <a:rPr lang="is-IS" sz="1400" dirty="0" smtClean="0">
                <a:solidFill>
                  <a:schemeClr val="bg1"/>
                </a:solidFill>
              </a:rPr>
              <a:t> 2018: samþykkt áform um uppbyggingu á 1.344 </a:t>
            </a:r>
            <a:r>
              <a:rPr lang="is-IS" sz="1400" dirty="0" err="1" smtClean="0">
                <a:solidFill>
                  <a:schemeClr val="bg1"/>
                </a:solidFill>
              </a:rPr>
              <a:t>íbúðum</a:t>
            </a:r>
            <a:r>
              <a:rPr lang="is-IS" sz="1400" dirty="0" smtClean="0">
                <a:solidFill>
                  <a:schemeClr val="bg1"/>
                </a:solidFill>
              </a:rPr>
              <a:t> </a:t>
            </a:r>
          </a:p>
          <a:p>
            <a:endParaRPr lang="is-IS" sz="1400" dirty="0" smtClean="0">
              <a:solidFill>
                <a:schemeClr val="bg1"/>
              </a:solidFill>
            </a:endParaRPr>
          </a:p>
          <a:p>
            <a:r>
              <a:rPr lang="is-IS" sz="1400" dirty="0" smtClean="0">
                <a:solidFill>
                  <a:schemeClr val="bg1"/>
                </a:solidFill>
              </a:rPr>
              <a:t>Stærsta ár var áður 1973 þegar hafin var bygging á 1.133 </a:t>
            </a:r>
            <a:r>
              <a:rPr lang="is-IS" sz="1400" dirty="0" err="1" smtClean="0">
                <a:solidFill>
                  <a:schemeClr val="bg1"/>
                </a:solidFill>
              </a:rPr>
              <a:t>íbúðum</a:t>
            </a:r>
            <a:endParaRPr lang="is-IS" sz="1400" dirty="0" smtClean="0">
              <a:solidFill>
                <a:schemeClr val="bg1"/>
              </a:solidFill>
            </a:endParaRPr>
          </a:p>
          <a:p>
            <a:endParaRPr lang="is-IS" sz="1400" dirty="0" smtClean="0">
              <a:solidFill>
                <a:schemeClr val="bg1"/>
              </a:solidFill>
            </a:endParaRPr>
          </a:p>
          <a:p>
            <a:r>
              <a:rPr lang="is-IS" sz="1400" dirty="0" smtClean="0">
                <a:solidFill>
                  <a:schemeClr val="bg1"/>
                </a:solidFill>
              </a:rPr>
              <a:t>Starfsmenn byggingarfulltrúa spá því að árið endi í 1.400-1.500 </a:t>
            </a:r>
            <a:r>
              <a:rPr lang="is-IS" sz="1400" dirty="0" err="1" smtClean="0">
                <a:solidFill>
                  <a:schemeClr val="bg1"/>
                </a:solidFill>
              </a:rPr>
              <a:t>íbúðum</a:t>
            </a:r>
            <a:r>
              <a:rPr lang="is-IS" sz="1400" dirty="0" smtClean="0">
                <a:solidFill>
                  <a:schemeClr val="bg1"/>
                </a:solidFill>
              </a:rPr>
              <a:t> sem hafin verði bygging á</a:t>
            </a:r>
          </a:p>
        </p:txBody>
      </p:sp>
      <p:sp>
        <p:nvSpPr>
          <p:cNvPr id="4" name="Textarammi 3"/>
          <p:cNvSpPr txBox="1"/>
          <p:nvPr/>
        </p:nvSpPr>
        <p:spPr>
          <a:xfrm>
            <a:off x="323528" y="1080281"/>
            <a:ext cx="11468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METÁR Í UPPBYGGINGU </a:t>
            </a:r>
            <a:r>
              <a:rPr lang="is-IS" sz="40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ÍBÚÐA</a:t>
            </a:r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Í REYKJAVÍK</a:t>
            </a:r>
            <a:endParaRPr lang="is-IS" sz="28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6" name="Línurit 5"/>
          <p:cNvGraphicFramePr>
            <a:graphicFrameLocks/>
          </p:cNvGraphicFramePr>
          <p:nvPr>
            <p:extLst/>
          </p:nvPr>
        </p:nvGraphicFramePr>
        <p:xfrm>
          <a:off x="3057524" y="2057400"/>
          <a:ext cx="8982076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7814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ynd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4"/>
            <a:ext cx="12198952" cy="6854095"/>
          </a:xfrm>
          <a:prstGeom prst="rect">
            <a:avLst/>
          </a:prstGeom>
        </p:spPr>
      </p:pic>
      <p:graphicFrame>
        <p:nvGraphicFramePr>
          <p:cNvPr id="2" name="Línurit 1"/>
          <p:cNvGraphicFramePr>
            <a:graphicFrameLocks/>
          </p:cNvGraphicFramePr>
          <p:nvPr>
            <p:extLst/>
          </p:nvPr>
        </p:nvGraphicFramePr>
        <p:xfrm>
          <a:off x="2473100" y="1460500"/>
          <a:ext cx="9018564" cy="5179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arammi 2"/>
          <p:cNvSpPr txBox="1"/>
          <p:nvPr/>
        </p:nvSpPr>
        <p:spPr>
          <a:xfrm>
            <a:off x="404551" y="473651"/>
            <a:ext cx="1161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</a:t>
            </a:r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FLESTAR </a:t>
            </a:r>
            <a:r>
              <a:rPr lang="is-IS" sz="40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ÍBÚÐIR</a:t>
            </a:r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Í UPPBYGGINGU Í REYKJAVÍK</a:t>
            </a:r>
            <a:endParaRPr lang="is-IS" sz="28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17214" y="3067055"/>
            <a:ext cx="20386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400" dirty="0" smtClean="0">
                <a:solidFill>
                  <a:schemeClr val="bg1"/>
                </a:solidFill>
              </a:rPr>
              <a:t>Samtök iðnaðarins fara </a:t>
            </a:r>
            <a:r>
              <a:rPr lang="is-IS" sz="1400" dirty="0" err="1" smtClean="0">
                <a:solidFill>
                  <a:schemeClr val="bg1"/>
                </a:solidFill>
              </a:rPr>
              <a:t>út</a:t>
            </a:r>
            <a:r>
              <a:rPr lang="is-IS" sz="1400" dirty="0" smtClean="0">
                <a:solidFill>
                  <a:schemeClr val="bg1"/>
                </a:solidFill>
              </a:rPr>
              <a:t> og telja íbúðir í byggingu á höfuðborgarsvæðinu tvisvar á ári</a:t>
            </a:r>
          </a:p>
          <a:p>
            <a:endParaRPr lang="is-IS" sz="1400" dirty="0">
              <a:solidFill>
                <a:schemeClr val="bg1"/>
              </a:solidFill>
            </a:endParaRPr>
          </a:p>
          <a:p>
            <a:r>
              <a:rPr lang="is-IS" sz="1400" dirty="0" smtClean="0">
                <a:solidFill>
                  <a:schemeClr val="bg1"/>
                </a:solidFill>
              </a:rPr>
              <a:t>Í nýjustu talningu töldu þeir 2.355 íbúðir í byggingu í Reykjavík</a:t>
            </a:r>
          </a:p>
          <a:p>
            <a:endParaRPr lang="is-IS" sz="1400" dirty="0">
              <a:solidFill>
                <a:schemeClr val="bg1"/>
              </a:solidFill>
            </a:endParaRPr>
          </a:p>
          <a:p>
            <a:r>
              <a:rPr lang="is-IS" sz="1400" dirty="0" smtClean="0">
                <a:solidFill>
                  <a:schemeClr val="bg1"/>
                </a:solidFill>
              </a:rPr>
              <a:t>Fjöldi íbúða í uppbyggingu í Reykjavík fjölgaði um 629 frá síðustu talningu</a:t>
            </a:r>
            <a:endParaRPr lang="is-I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11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ynd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taðgengill efnis 2"/>
          <p:cNvSpPr txBox="1">
            <a:spLocks/>
          </p:cNvSpPr>
          <p:nvPr/>
        </p:nvSpPr>
        <p:spPr>
          <a:xfrm>
            <a:off x="323528" y="2794000"/>
            <a:ext cx="4680520" cy="36830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s-IS" sz="1800" dirty="0" smtClean="0">
                <a:solidFill>
                  <a:schemeClr val="bg1"/>
                </a:solidFill>
              </a:rPr>
              <a:t>Vandað borgarskipulag</a:t>
            </a: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is-IS" sz="1400" dirty="0" smtClean="0">
                <a:solidFill>
                  <a:schemeClr val="bg1"/>
                </a:solidFill>
              </a:rPr>
              <a:t>Fjölbreytileiki í stærð og gerð íbúða</a:t>
            </a: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is-IS" sz="1400" dirty="0" smtClean="0">
                <a:solidFill>
                  <a:schemeClr val="bg1"/>
                </a:solidFill>
              </a:rPr>
              <a:t>Gott umhverfi</a:t>
            </a: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is-IS" sz="1400" dirty="0" smtClean="0">
                <a:solidFill>
                  <a:schemeClr val="bg1"/>
                </a:solidFill>
              </a:rPr>
              <a:t>Varðveisla staðaranda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s-IS" sz="1800" dirty="0" smtClean="0">
                <a:solidFill>
                  <a:schemeClr val="bg1"/>
                </a:solidFill>
              </a:rPr>
              <a:t>Góð nýting á landi og innviðum borgarinnar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s-IS" sz="1800" dirty="0" smtClean="0">
                <a:solidFill>
                  <a:schemeClr val="bg1"/>
                </a:solidFill>
              </a:rPr>
              <a:t>Stofnkostnaður innviða borinn af uppbyggingunni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s-IS" sz="1800" dirty="0" smtClean="0">
                <a:solidFill>
                  <a:schemeClr val="bg1"/>
                </a:solidFill>
              </a:rPr>
              <a:t>1% af stofnkostnaði í listsköpun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s-IS" sz="2000" dirty="0" smtClean="0">
                <a:solidFill>
                  <a:schemeClr val="bg1"/>
                </a:solidFill>
              </a:rPr>
              <a:t>Innleiða </a:t>
            </a:r>
            <a:r>
              <a:rPr lang="is-IS" sz="2000" dirty="0" err="1" smtClean="0">
                <a:solidFill>
                  <a:schemeClr val="bg1"/>
                </a:solidFill>
              </a:rPr>
              <a:t>húsnæðisstefnu</a:t>
            </a:r>
            <a:r>
              <a:rPr lang="is-IS" sz="2000" dirty="0" smtClean="0">
                <a:solidFill>
                  <a:schemeClr val="bg1"/>
                </a:solidFill>
              </a:rPr>
              <a:t> Reykjavíkurborgar 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is-IS" sz="2000" dirty="0" smtClean="0">
                <a:solidFill>
                  <a:schemeClr val="bg1"/>
                </a:solidFill>
              </a:rPr>
              <a:t>Stuðla að uppbyggingu leigumarkaðar</a:t>
            </a: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is-IS" sz="1600" dirty="0" smtClean="0">
                <a:solidFill>
                  <a:schemeClr val="bg1"/>
                </a:solidFill>
              </a:rPr>
              <a:t>25% </a:t>
            </a:r>
            <a:r>
              <a:rPr lang="is-IS" sz="1600" dirty="0" err="1" smtClean="0">
                <a:solidFill>
                  <a:schemeClr val="bg1"/>
                </a:solidFill>
              </a:rPr>
              <a:t>húsnæðis</a:t>
            </a:r>
            <a:r>
              <a:rPr lang="is-IS" sz="1600" dirty="0" smtClean="0">
                <a:solidFill>
                  <a:schemeClr val="bg1"/>
                </a:solidFill>
              </a:rPr>
              <a:t> verði hagkvæmt (</a:t>
            </a:r>
            <a:r>
              <a:rPr lang="is-IS" sz="1600" dirty="0" err="1" smtClean="0">
                <a:solidFill>
                  <a:schemeClr val="bg1"/>
                </a:solidFill>
              </a:rPr>
              <a:t>affordable</a:t>
            </a:r>
            <a:r>
              <a:rPr lang="is-IS" sz="1600" dirty="0" smtClean="0">
                <a:solidFill>
                  <a:schemeClr val="bg1"/>
                </a:solidFill>
              </a:rPr>
              <a:t>)</a:t>
            </a: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is-IS" sz="1600" dirty="0" smtClean="0">
                <a:solidFill>
                  <a:schemeClr val="bg1"/>
                </a:solidFill>
              </a:rPr>
              <a:t>Félagsbústaðir hafi kauprétt á 5% íbúða</a:t>
            </a:r>
            <a:endParaRPr lang="is-IS" sz="1600" dirty="0">
              <a:solidFill>
                <a:schemeClr val="bg1"/>
              </a:solidFill>
            </a:endParaRPr>
          </a:p>
        </p:txBody>
      </p:sp>
      <p:sp>
        <p:nvSpPr>
          <p:cNvPr id="5" name="Textarammi 4"/>
          <p:cNvSpPr txBox="1"/>
          <p:nvPr/>
        </p:nvSpPr>
        <p:spPr>
          <a:xfrm>
            <a:off x="323528" y="559421"/>
            <a:ext cx="1161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SAMNINGSMARKMIÐ REYKJAVÍKURBORGAR</a:t>
            </a:r>
            <a:endParaRPr lang="is-IS" sz="28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135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ynd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69" y="0"/>
            <a:ext cx="12313440" cy="6858000"/>
          </a:xfrm>
          <a:prstGeom prst="rect">
            <a:avLst/>
          </a:prstGeom>
        </p:spPr>
      </p:pic>
      <p:graphicFrame>
        <p:nvGraphicFramePr>
          <p:cNvPr id="3" name="Línurit 2"/>
          <p:cNvGraphicFramePr>
            <a:graphicFrameLocks/>
          </p:cNvGraphicFramePr>
          <p:nvPr>
            <p:extLst/>
          </p:nvPr>
        </p:nvGraphicFramePr>
        <p:xfrm>
          <a:off x="3213100" y="2057400"/>
          <a:ext cx="8674100" cy="448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arammi 3"/>
          <p:cNvSpPr txBox="1"/>
          <p:nvPr/>
        </p:nvSpPr>
        <p:spPr>
          <a:xfrm>
            <a:off x="323528" y="871937"/>
            <a:ext cx="1161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LANGMEST</a:t>
            </a:r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ÚTHLUTAÐ AF LÓÐUM Í REYKJAVÍK</a:t>
            </a:r>
            <a:endParaRPr lang="is-IS" sz="28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arammi 5"/>
          <p:cNvSpPr txBox="1"/>
          <p:nvPr/>
        </p:nvSpPr>
        <p:spPr>
          <a:xfrm>
            <a:off x="475928" y="2868702"/>
            <a:ext cx="203867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400" dirty="0" smtClean="0">
                <a:solidFill>
                  <a:schemeClr val="bg1"/>
                </a:solidFill>
              </a:rPr>
              <a:t>Reykjavíkurborg úthlutaði </a:t>
            </a:r>
            <a:r>
              <a:rPr lang="is-IS" sz="1400" dirty="0" err="1" smtClean="0">
                <a:solidFill>
                  <a:schemeClr val="bg1"/>
                </a:solidFill>
              </a:rPr>
              <a:t>lóðum</a:t>
            </a:r>
            <a:r>
              <a:rPr lang="is-IS" sz="1400" dirty="0" smtClean="0">
                <a:solidFill>
                  <a:schemeClr val="bg1"/>
                </a:solidFill>
              </a:rPr>
              <a:t> undir byggingu á yfir 2.000 </a:t>
            </a:r>
            <a:r>
              <a:rPr lang="is-IS" sz="1400" dirty="0" err="1" smtClean="0">
                <a:solidFill>
                  <a:schemeClr val="bg1"/>
                </a:solidFill>
              </a:rPr>
              <a:t>íbúðum</a:t>
            </a:r>
            <a:r>
              <a:rPr lang="is-IS" sz="1400" dirty="0" smtClean="0">
                <a:solidFill>
                  <a:schemeClr val="bg1"/>
                </a:solidFill>
              </a:rPr>
              <a:t> á síðustu fjórum árum. </a:t>
            </a:r>
          </a:p>
          <a:p>
            <a:endParaRPr lang="is-IS" sz="1400" dirty="0" smtClean="0">
              <a:solidFill>
                <a:schemeClr val="bg1"/>
              </a:solidFill>
            </a:endParaRPr>
          </a:p>
          <a:p>
            <a:r>
              <a:rPr lang="is-IS" sz="1400" dirty="0" smtClean="0">
                <a:solidFill>
                  <a:schemeClr val="bg1"/>
                </a:solidFill>
              </a:rPr>
              <a:t>Búið að úthluta </a:t>
            </a:r>
            <a:r>
              <a:rPr lang="is-IS" sz="1400" dirty="0" err="1" smtClean="0">
                <a:solidFill>
                  <a:schemeClr val="bg1"/>
                </a:solidFill>
              </a:rPr>
              <a:t>lóðum</a:t>
            </a:r>
            <a:r>
              <a:rPr lang="is-IS" sz="1400" dirty="0" smtClean="0">
                <a:solidFill>
                  <a:schemeClr val="bg1"/>
                </a:solidFill>
              </a:rPr>
              <a:t> fyrir uppbyggingu á 545 </a:t>
            </a:r>
            <a:r>
              <a:rPr lang="is-IS" sz="1400" dirty="0" err="1" smtClean="0">
                <a:solidFill>
                  <a:schemeClr val="bg1"/>
                </a:solidFill>
              </a:rPr>
              <a:t>íbúðum</a:t>
            </a:r>
            <a:r>
              <a:rPr lang="is-IS" sz="1400" dirty="0" smtClean="0">
                <a:solidFill>
                  <a:schemeClr val="bg1"/>
                </a:solidFill>
              </a:rPr>
              <a:t> á þessu ári. </a:t>
            </a:r>
          </a:p>
          <a:p>
            <a:endParaRPr lang="is-IS" sz="1400" dirty="0">
              <a:solidFill>
                <a:schemeClr val="bg1"/>
              </a:solidFill>
            </a:endParaRPr>
          </a:p>
          <a:p>
            <a:r>
              <a:rPr lang="is-IS" sz="1400" dirty="0" smtClean="0">
                <a:solidFill>
                  <a:schemeClr val="bg1"/>
                </a:solidFill>
              </a:rPr>
              <a:t>Önnur sveitafélög á höfuðborgarsvæðinu ná samtals rétt að </a:t>
            </a:r>
            <a:r>
              <a:rPr lang="is-IS" sz="1400" dirty="0" err="1" smtClean="0">
                <a:solidFill>
                  <a:schemeClr val="bg1"/>
                </a:solidFill>
              </a:rPr>
              <a:t>skríða</a:t>
            </a:r>
            <a:r>
              <a:rPr lang="is-IS" sz="1400" dirty="0" smtClean="0">
                <a:solidFill>
                  <a:schemeClr val="bg1"/>
                </a:solidFill>
              </a:rPr>
              <a:t> yfir 1.000 íbúðir. </a:t>
            </a:r>
          </a:p>
          <a:p>
            <a:endParaRPr lang="is-I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2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ynd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graphicFrame>
        <p:nvGraphicFramePr>
          <p:cNvPr id="2" name="Línurit 1"/>
          <p:cNvGraphicFramePr/>
          <p:nvPr>
            <p:extLst>
              <p:ext uri="{D42A27DB-BD31-4B8C-83A1-F6EECF244321}">
                <p14:modId xmlns:p14="http://schemas.microsoft.com/office/powerpoint/2010/main" val="3186985697"/>
              </p:ext>
            </p:extLst>
          </p:nvPr>
        </p:nvGraphicFramePr>
        <p:xfrm>
          <a:off x="648586" y="3678866"/>
          <a:ext cx="11227981" cy="3179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arammi 2"/>
          <p:cNvSpPr txBox="1"/>
          <p:nvPr/>
        </p:nvSpPr>
        <p:spPr>
          <a:xfrm>
            <a:off x="0" y="504757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3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UNGT FÓLK, FYRSTU KAUPENDUR OG ÓDÝRAR </a:t>
            </a:r>
            <a:r>
              <a:rPr lang="is-IS" sz="33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ÍBÚÐIR</a:t>
            </a:r>
            <a:endParaRPr lang="is-IS" sz="33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98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37"/>
          <a:stretch/>
        </p:blipFill>
        <p:spPr>
          <a:xfrm>
            <a:off x="0" y="0"/>
            <a:ext cx="12192000" cy="6833937"/>
          </a:xfrm>
          <a:prstGeom prst="rect">
            <a:avLst/>
          </a:prstGeom>
        </p:spPr>
      </p:pic>
      <p:sp>
        <p:nvSpPr>
          <p:cNvPr id="4" name="Textarammi 3"/>
          <p:cNvSpPr txBox="1"/>
          <p:nvPr/>
        </p:nvSpPr>
        <p:spPr>
          <a:xfrm>
            <a:off x="361789" y="426788"/>
            <a:ext cx="1146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6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MATSBLAÐ</a:t>
            </a:r>
            <a:endParaRPr lang="is-IS" sz="2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9" name="Hlutur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648629"/>
              </p:ext>
            </p:extLst>
          </p:nvPr>
        </p:nvGraphicFramePr>
        <p:xfrm>
          <a:off x="3048000" y="426788"/>
          <a:ext cx="3362325" cy="6124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Worksheet" r:id="rId4" imgW="2105086" imgH="3381211" progId="Excel.Sheet.12">
                  <p:embed/>
                </p:oleObj>
              </mc:Choice>
              <mc:Fallback>
                <p:oleObj name="Worksheet" r:id="rId4" imgW="2105086" imgH="33812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0" y="426788"/>
                        <a:ext cx="3362325" cy="6124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Hlutur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66117"/>
              </p:ext>
            </p:extLst>
          </p:nvPr>
        </p:nvGraphicFramePr>
        <p:xfrm>
          <a:off x="6986587" y="426788"/>
          <a:ext cx="3569118" cy="6124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Worksheet" r:id="rId6" imgW="2314514" imgH="3971925" progId="Excel.Sheet.12">
                  <p:embed/>
                </p:oleObj>
              </mc:Choice>
              <mc:Fallback>
                <p:oleObj name="Worksheet" r:id="rId6" imgW="2314514" imgH="39719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86587" y="426788"/>
                        <a:ext cx="3569118" cy="6124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419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9"/>
          <a:stretch/>
        </p:blipFill>
        <p:spPr>
          <a:xfrm>
            <a:off x="-1" y="0"/>
            <a:ext cx="12196445" cy="6870700"/>
          </a:xfrm>
          <a:prstGeom prst="rect">
            <a:avLst/>
          </a:prstGeom>
        </p:spPr>
      </p:pic>
      <p:graphicFrame>
        <p:nvGraphicFramePr>
          <p:cNvPr id="6" name="Taf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80145"/>
              </p:ext>
            </p:extLst>
          </p:nvPr>
        </p:nvGraphicFramePr>
        <p:xfrm>
          <a:off x="1393702" y="1741176"/>
          <a:ext cx="3524815" cy="4313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9527">
                  <a:extLst>
                    <a:ext uri="{9D8B030D-6E8A-4147-A177-3AD203B41FA5}">
                      <a16:colId xmlns:a16="http://schemas.microsoft.com/office/drawing/2014/main" val="3546014660"/>
                    </a:ext>
                  </a:extLst>
                </a:gridCol>
                <a:gridCol w="1467267">
                  <a:extLst>
                    <a:ext uri="{9D8B030D-6E8A-4147-A177-3AD203B41FA5}">
                      <a16:colId xmlns:a16="http://schemas.microsoft.com/office/drawing/2014/main" val="444193530"/>
                    </a:ext>
                  </a:extLst>
                </a:gridCol>
                <a:gridCol w="809527">
                  <a:extLst>
                    <a:ext uri="{9D8B030D-6E8A-4147-A177-3AD203B41FA5}">
                      <a16:colId xmlns:a16="http://schemas.microsoft.com/office/drawing/2014/main" val="466029660"/>
                    </a:ext>
                  </a:extLst>
                </a:gridCol>
                <a:gridCol w="438494">
                  <a:extLst>
                    <a:ext uri="{9D8B030D-6E8A-4147-A177-3AD203B41FA5}">
                      <a16:colId xmlns:a16="http://schemas.microsoft.com/office/drawing/2014/main" val="1826186616"/>
                    </a:ext>
                  </a:extLst>
                </a:gridCol>
              </a:tblGrid>
              <a:tr h="265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effectLst/>
                        </a:rPr>
                        <a:t>Sæti</a:t>
                      </a:r>
                      <a:endParaRPr lang="is-I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Nafn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Stig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 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90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effectLst/>
                        </a:rPr>
                        <a:t>1</a:t>
                      </a:r>
                      <a:endParaRPr lang="is-I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Frambúð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85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377983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2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Heimavellir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83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965238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3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Þorpið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83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1948312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4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 err="1">
                          <a:solidFill>
                            <a:schemeClr val="bg1"/>
                          </a:solidFill>
                          <a:effectLst/>
                        </a:rPr>
                        <a:t>ABAKUS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77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5702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5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Variat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75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67800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6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Vaxtarhús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73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796386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7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Urðarsel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72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009984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8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Hoffell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71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209352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9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 err="1">
                          <a:solidFill>
                            <a:schemeClr val="bg1"/>
                          </a:solidFill>
                          <a:effectLst/>
                        </a:rPr>
                        <a:t>BSUBL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70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8136792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10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 err="1">
                          <a:solidFill>
                            <a:schemeClr val="bg1"/>
                          </a:solidFill>
                          <a:effectLst/>
                        </a:rPr>
                        <a:t>SIXTAR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67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970158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11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 err="1">
                          <a:solidFill>
                            <a:schemeClr val="bg1"/>
                          </a:solidFill>
                          <a:effectLst/>
                        </a:rPr>
                        <a:t>Modulus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64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37771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effectLst/>
                        </a:rPr>
                        <a:t>12</a:t>
                      </a:r>
                      <a:endParaRPr lang="is-I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 err="1">
                          <a:solidFill>
                            <a:schemeClr val="bg1"/>
                          </a:solidFill>
                          <a:effectLst/>
                        </a:rPr>
                        <a:t>Investis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60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771914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13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 err="1">
                          <a:solidFill>
                            <a:schemeClr val="bg1"/>
                          </a:solidFill>
                          <a:effectLst/>
                        </a:rPr>
                        <a:t>Modulbyggingar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60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3931090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14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Geir Sveinsson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761527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15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Hvolfskjöldur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268700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effectLst/>
                        </a:rPr>
                        <a:t>16</a:t>
                      </a:r>
                      <a:endParaRPr lang="is-I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Vildarhús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947936"/>
                  </a:ext>
                </a:extLst>
              </a:tr>
            </a:tbl>
          </a:graphicData>
        </a:graphic>
      </p:graphicFrame>
      <p:sp>
        <p:nvSpPr>
          <p:cNvPr id="5" name="Textarammi 4"/>
          <p:cNvSpPr txBox="1"/>
          <p:nvPr/>
        </p:nvSpPr>
        <p:spPr>
          <a:xfrm>
            <a:off x="0" y="67163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UNGT FÓLK, FYRSTU KAUPENDUR OG ÓDÝRAR </a:t>
            </a:r>
            <a:r>
              <a:rPr lang="is-IS" sz="32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ÍBÚÐIR</a:t>
            </a:r>
            <a:endParaRPr lang="is-IS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54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69"/>
          <a:stretch/>
        </p:blipFill>
        <p:spPr>
          <a:xfrm>
            <a:off x="-1" y="0"/>
            <a:ext cx="12196445" cy="6870700"/>
          </a:xfrm>
          <a:prstGeom prst="rect">
            <a:avLst/>
          </a:prstGeom>
        </p:spPr>
      </p:pic>
      <p:graphicFrame>
        <p:nvGraphicFramePr>
          <p:cNvPr id="5" name="Taf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650392"/>
              </p:ext>
            </p:extLst>
          </p:nvPr>
        </p:nvGraphicFramePr>
        <p:xfrm>
          <a:off x="1454064" y="1976582"/>
          <a:ext cx="5329385" cy="25424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9527">
                  <a:extLst>
                    <a:ext uri="{9D8B030D-6E8A-4147-A177-3AD203B41FA5}">
                      <a16:colId xmlns:a16="http://schemas.microsoft.com/office/drawing/2014/main" val="351851338"/>
                    </a:ext>
                  </a:extLst>
                </a:gridCol>
                <a:gridCol w="1467267">
                  <a:extLst>
                    <a:ext uri="{9D8B030D-6E8A-4147-A177-3AD203B41FA5}">
                      <a16:colId xmlns:a16="http://schemas.microsoft.com/office/drawing/2014/main" val="273735834"/>
                    </a:ext>
                  </a:extLst>
                </a:gridCol>
                <a:gridCol w="809527">
                  <a:extLst>
                    <a:ext uri="{9D8B030D-6E8A-4147-A177-3AD203B41FA5}">
                      <a16:colId xmlns:a16="http://schemas.microsoft.com/office/drawing/2014/main" val="740091918"/>
                    </a:ext>
                  </a:extLst>
                </a:gridCol>
                <a:gridCol w="438494">
                  <a:extLst>
                    <a:ext uri="{9D8B030D-6E8A-4147-A177-3AD203B41FA5}">
                      <a16:colId xmlns:a16="http://schemas.microsoft.com/office/drawing/2014/main" val="1163803738"/>
                    </a:ext>
                  </a:extLst>
                </a:gridCol>
                <a:gridCol w="1804570">
                  <a:extLst>
                    <a:ext uri="{9D8B030D-6E8A-4147-A177-3AD203B41FA5}">
                      <a16:colId xmlns:a16="http://schemas.microsoft.com/office/drawing/2014/main" val="148691750"/>
                    </a:ext>
                  </a:extLst>
                </a:gridCol>
              </a:tblGrid>
              <a:tr h="265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Sæti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Nafn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Stig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Reitur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906405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Frambúð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85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Skerjafjörður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067685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Heimavellir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83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Veðurstofa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5905455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Þorpið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83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Gufunes (B1.3)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5299566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ABAKUS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77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Bryggjuhverfi (G)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044413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Variat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75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Bryggjuhverfi (D)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118017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Vaxtarhús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73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Sjómannaskóli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612873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Urðarsel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72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Úlfarsárdalur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610545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Hoffell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71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Gufunes (B1.4)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324614"/>
                  </a:ext>
                </a:extLst>
              </a:tr>
              <a:tr h="25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>
                          <a:solidFill>
                            <a:schemeClr val="bg1"/>
                          </a:solidFill>
                          <a:effectLst/>
                        </a:rPr>
                        <a:t>Modulus</a:t>
                      </a:r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64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is-IS" sz="15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s-IS" sz="1500" dirty="0">
                          <a:solidFill>
                            <a:schemeClr val="bg1"/>
                          </a:solidFill>
                          <a:effectLst/>
                        </a:rPr>
                        <a:t>Kjalarnes</a:t>
                      </a:r>
                      <a:endParaRPr lang="is-IS" sz="15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72" marR="91072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917199"/>
                  </a:ext>
                </a:extLst>
              </a:tr>
            </a:tbl>
          </a:graphicData>
        </a:graphic>
      </p:graphicFrame>
      <p:sp>
        <p:nvSpPr>
          <p:cNvPr id="6" name="Textarammi 5"/>
          <p:cNvSpPr txBox="1"/>
          <p:nvPr/>
        </p:nvSpPr>
        <p:spPr>
          <a:xfrm>
            <a:off x="0" y="65799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UNGT FÓLK, FYRSTU KAUPENDUR OG ÓDÝRAR </a:t>
            </a:r>
            <a:r>
              <a:rPr lang="is-IS" sz="32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ÍBÚÐIR</a:t>
            </a:r>
            <a:endParaRPr lang="is-IS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6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ynd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6858000"/>
          </a:xfrm>
          <a:prstGeom prst="rect">
            <a:avLst/>
          </a:prstGeom>
        </p:spPr>
      </p:pic>
      <p:sp>
        <p:nvSpPr>
          <p:cNvPr id="2" name="Textarammi 1"/>
          <p:cNvSpPr txBox="1"/>
          <p:nvPr/>
        </p:nvSpPr>
        <p:spPr>
          <a:xfrm>
            <a:off x="0" y="339502"/>
            <a:ext cx="1371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STARFSHÓPUR: </a:t>
            </a:r>
          </a:p>
          <a:p>
            <a:pPr algn="ctr"/>
            <a:r>
              <a:rPr lang="is-IS" sz="3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UNGT FÓLK, FYRSTU KAUPENDUR OG ÓDÝRAR </a:t>
            </a:r>
            <a:r>
              <a:rPr lang="is-IS" sz="3200" b="1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ÍBÚÐIR</a:t>
            </a:r>
            <a:endParaRPr lang="is-IS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Textarammi 2"/>
          <p:cNvSpPr txBox="1"/>
          <p:nvPr/>
        </p:nvSpPr>
        <p:spPr>
          <a:xfrm>
            <a:off x="1252442" y="1637414"/>
            <a:ext cx="518134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2000" b="1" dirty="0" smtClean="0">
                <a:solidFill>
                  <a:schemeClr val="bg1"/>
                </a:solidFill>
              </a:rPr>
              <a:t>Næstu skref</a:t>
            </a:r>
          </a:p>
          <a:p>
            <a:pPr>
              <a:spcAft>
                <a:spcPts val="600"/>
              </a:spcAft>
            </a:pPr>
            <a:r>
              <a:rPr lang="is-IS" dirty="0" smtClean="0">
                <a:solidFill>
                  <a:schemeClr val="bg1"/>
                </a:solidFill>
              </a:rPr>
              <a:t>Reykjavíkurborg mun hefja viðræður við teymin um möguleg lóðarvilyrði á þessum reitum. </a:t>
            </a:r>
          </a:p>
          <a:p>
            <a:pPr>
              <a:spcAft>
                <a:spcPts val="600"/>
              </a:spcAft>
            </a:pPr>
            <a:r>
              <a:rPr lang="is-IS" dirty="0" smtClean="0">
                <a:solidFill>
                  <a:schemeClr val="bg1"/>
                </a:solidFill>
              </a:rPr>
              <a:t>Skilyrði um að aðili hafi aðgang að 20% eigin fé</a:t>
            </a:r>
          </a:p>
          <a:p>
            <a:pPr>
              <a:spcAft>
                <a:spcPts val="600"/>
              </a:spcAft>
            </a:pPr>
            <a:r>
              <a:rPr lang="is-IS" dirty="0" smtClean="0">
                <a:solidFill>
                  <a:schemeClr val="bg1"/>
                </a:solidFill>
              </a:rPr>
              <a:t>Skilyrði að búið </a:t>
            </a:r>
            <a:r>
              <a:rPr lang="is-IS" dirty="0" err="1" smtClean="0">
                <a:solidFill>
                  <a:schemeClr val="bg1"/>
                </a:solidFill>
              </a:rPr>
              <a:t>sé</a:t>
            </a:r>
            <a:r>
              <a:rPr lang="is-IS" dirty="0" smtClean="0">
                <a:solidFill>
                  <a:schemeClr val="bg1"/>
                </a:solidFill>
              </a:rPr>
              <a:t> að semja við </a:t>
            </a:r>
            <a:r>
              <a:rPr lang="is-IS" dirty="0" err="1" smtClean="0">
                <a:solidFill>
                  <a:schemeClr val="bg1"/>
                </a:solidFill>
              </a:rPr>
              <a:t>arkiteka</a:t>
            </a:r>
            <a:r>
              <a:rPr lang="is-IS" dirty="0" smtClean="0">
                <a:solidFill>
                  <a:schemeClr val="bg1"/>
                </a:solidFill>
              </a:rPr>
              <a:t> </a:t>
            </a:r>
            <a:r>
              <a:rPr lang="is-IS" dirty="0" err="1" smtClean="0">
                <a:solidFill>
                  <a:schemeClr val="bg1"/>
                </a:solidFill>
              </a:rPr>
              <a:t>út</a:t>
            </a:r>
            <a:r>
              <a:rPr lang="is-IS" dirty="0" smtClean="0">
                <a:solidFill>
                  <a:schemeClr val="bg1"/>
                </a:solidFill>
              </a:rPr>
              <a:t> hugmyndaleitinni</a:t>
            </a:r>
          </a:p>
          <a:p>
            <a:pPr>
              <a:spcAft>
                <a:spcPts val="600"/>
              </a:spcAft>
            </a:pPr>
            <a:endParaRPr lang="is-IS" dirty="0" smtClean="0"/>
          </a:p>
        </p:txBody>
      </p:sp>
      <p:sp>
        <p:nvSpPr>
          <p:cNvPr id="4" name="Textarammi 3"/>
          <p:cNvSpPr txBox="1"/>
          <p:nvPr/>
        </p:nvSpPr>
        <p:spPr>
          <a:xfrm>
            <a:off x="6703043" y="1637414"/>
            <a:ext cx="5943600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2000" b="1" dirty="0">
                <a:solidFill>
                  <a:schemeClr val="bg1"/>
                </a:solidFill>
              </a:rPr>
              <a:t>Markmið </a:t>
            </a:r>
            <a:r>
              <a:rPr lang="is-IS" sz="2000" b="1" dirty="0" smtClean="0">
                <a:solidFill>
                  <a:schemeClr val="bg1"/>
                </a:solidFill>
              </a:rPr>
              <a:t>borgarinnar</a:t>
            </a:r>
          </a:p>
          <a:p>
            <a:pPr lvl="0">
              <a:spcAft>
                <a:spcPts val="600"/>
              </a:spcAft>
            </a:pPr>
            <a:r>
              <a:rPr lang="is-IS" dirty="0" smtClean="0">
                <a:solidFill>
                  <a:schemeClr val="bg1"/>
                </a:solidFill>
              </a:rPr>
              <a:t>Íbúðir </a:t>
            </a:r>
            <a:r>
              <a:rPr lang="is-IS" dirty="0">
                <a:solidFill>
                  <a:schemeClr val="bg1"/>
                </a:solidFill>
              </a:rPr>
              <a:t>séu hagkvæmar </a:t>
            </a:r>
          </a:p>
          <a:p>
            <a:pPr lvl="0">
              <a:spcAft>
                <a:spcPts val="600"/>
              </a:spcAft>
            </a:pPr>
            <a:r>
              <a:rPr lang="is-IS" dirty="0">
                <a:solidFill>
                  <a:schemeClr val="bg1"/>
                </a:solidFill>
              </a:rPr>
              <a:t>Forgangur í íbúðir verði ungt fólk á aldrinum 18-40 ára</a:t>
            </a:r>
          </a:p>
          <a:p>
            <a:pPr lvl="0">
              <a:spcAft>
                <a:spcPts val="600"/>
              </a:spcAft>
            </a:pPr>
            <a:r>
              <a:rPr lang="is-IS" dirty="0">
                <a:solidFill>
                  <a:schemeClr val="bg1"/>
                </a:solidFill>
              </a:rPr>
              <a:t>Félagsbústaðir hafi kauprétt á 5% íbúða</a:t>
            </a:r>
          </a:p>
          <a:p>
            <a:pPr lvl="0">
              <a:spcAft>
                <a:spcPts val="600"/>
              </a:spcAft>
            </a:pPr>
            <a:r>
              <a:rPr lang="is-IS" dirty="0">
                <a:solidFill>
                  <a:schemeClr val="bg1"/>
                </a:solidFill>
              </a:rPr>
              <a:t>Þróunaraðili leggi fram staðfesting á að hann hafi aðgang að 20% eiginfé fyrir verkefnið</a:t>
            </a:r>
          </a:p>
          <a:p>
            <a:pPr lvl="0">
              <a:spcAft>
                <a:spcPts val="600"/>
              </a:spcAft>
            </a:pPr>
            <a:r>
              <a:rPr lang="is-IS" dirty="0">
                <a:solidFill>
                  <a:schemeClr val="bg1"/>
                </a:solidFill>
              </a:rPr>
              <a:t>Kvaðir á endursölu íbúða til 5-7 </a:t>
            </a:r>
            <a:r>
              <a:rPr lang="is-IS" dirty="0" smtClean="0">
                <a:solidFill>
                  <a:schemeClr val="bg1"/>
                </a:solidFill>
              </a:rPr>
              <a:t>ára</a:t>
            </a:r>
          </a:p>
          <a:p>
            <a:pPr lvl="0">
              <a:spcAft>
                <a:spcPts val="600"/>
              </a:spcAft>
            </a:pPr>
            <a:r>
              <a:rPr lang="is-IS" dirty="0" smtClean="0">
                <a:solidFill>
                  <a:schemeClr val="bg1"/>
                </a:solidFill>
              </a:rPr>
              <a:t>Langtímaleigusamningar hjá leigufélögum</a:t>
            </a:r>
          </a:p>
          <a:p>
            <a:pPr lvl="0">
              <a:spcAft>
                <a:spcPts val="600"/>
              </a:spcAft>
            </a:pPr>
            <a:r>
              <a:rPr lang="is-IS" dirty="0" smtClean="0">
                <a:solidFill>
                  <a:schemeClr val="bg1"/>
                </a:solidFill>
              </a:rPr>
              <a:t>Leiguverð ekki </a:t>
            </a:r>
            <a:r>
              <a:rPr lang="is-IS" dirty="0" err="1" smtClean="0">
                <a:solidFill>
                  <a:schemeClr val="bg1"/>
                </a:solidFill>
              </a:rPr>
              <a:t>hækkað</a:t>
            </a:r>
            <a:r>
              <a:rPr lang="is-IS" dirty="0" smtClean="0">
                <a:solidFill>
                  <a:schemeClr val="bg1"/>
                </a:solidFill>
              </a:rPr>
              <a:t> nema með samþykki borgarinnar</a:t>
            </a:r>
            <a:endParaRPr lang="is-IS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</a:pPr>
            <a:r>
              <a:rPr lang="is-IS" dirty="0">
                <a:solidFill>
                  <a:schemeClr val="bg1"/>
                </a:solidFill>
              </a:rPr>
              <a:t>Lóðarvilyrðið gengur til baka ef framkvæmdir eru ekki hafnar 12 mánuðum eftir samþykkt vilyrðis eða samþykkt deiliskipulags. </a:t>
            </a:r>
          </a:p>
          <a:p>
            <a:endParaRPr lang="is-I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511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arammi 2"/>
          <p:cNvSpPr txBox="1"/>
          <p:nvPr/>
        </p:nvSpPr>
        <p:spPr>
          <a:xfrm>
            <a:off x="323528" y="339502"/>
            <a:ext cx="11658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500 hagkvæmar íbúðir fyrir ungt fólk</a:t>
            </a:r>
            <a:endParaRPr lang="is-IS" sz="28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Rétthyrningur 3"/>
          <p:cNvSpPr/>
          <p:nvPr/>
        </p:nvSpPr>
        <p:spPr>
          <a:xfrm>
            <a:off x="8483600" y="5093038"/>
            <a:ext cx="36766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s-IS" sz="900" b="1" i="0" u="sng" strike="noStrike" baseline="0" dirty="0" smtClean="0">
                <a:solidFill>
                  <a:schemeClr val="bg1"/>
                </a:solidFill>
                <a:latin typeface="Minion Pro SmBd"/>
              </a:rPr>
              <a:t>1</a:t>
            </a:r>
            <a:r>
              <a:rPr lang="is-IS" sz="1000" b="1" i="0" u="sng" strike="noStrike" baseline="0" dirty="0" smtClean="0">
                <a:solidFill>
                  <a:schemeClr val="bg1"/>
                </a:solidFill>
                <a:latin typeface="Minion Pro SmBd"/>
              </a:rPr>
              <a:t>. Kjalarnes - Klébergssvæði </a:t>
            </a:r>
            <a:r>
              <a:rPr lang="is-IS" sz="1000" b="1" dirty="0" smtClean="0">
                <a:solidFill>
                  <a:schemeClr val="bg1"/>
                </a:solidFill>
                <a:latin typeface="Minion Pro SmBd"/>
              </a:rPr>
              <a:t>		</a:t>
            </a:r>
            <a:r>
              <a:rPr lang="is-IS" sz="1000" b="1" dirty="0">
                <a:solidFill>
                  <a:schemeClr val="bg1"/>
                </a:solidFill>
                <a:latin typeface="Minion Pro"/>
              </a:rPr>
              <a:t>1</a:t>
            </a:r>
            <a:r>
              <a:rPr lang="is-IS" sz="1000" b="1" i="0" u="none" strike="noStrike" baseline="0" dirty="0" smtClean="0">
                <a:solidFill>
                  <a:schemeClr val="bg1"/>
                </a:solidFill>
                <a:latin typeface="Minion Pro"/>
              </a:rPr>
              <a:t>0 íbúðir </a:t>
            </a:r>
          </a:p>
          <a:p>
            <a:pPr>
              <a:spcAft>
                <a:spcPts val="600"/>
              </a:spcAft>
            </a:pPr>
            <a:r>
              <a:rPr lang="is-IS" sz="1000" b="1" i="0" u="sng" strike="noStrike" baseline="0" dirty="0" smtClean="0">
                <a:solidFill>
                  <a:schemeClr val="bg1"/>
                </a:solidFill>
                <a:latin typeface="Minion Pro SmBd"/>
              </a:rPr>
              <a:t>2. Úlfarsárdalur - Leirtjörn </a:t>
            </a:r>
            <a:r>
              <a:rPr lang="is-IS" sz="1000" b="1" dirty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dirty="0" smtClean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i="0" u="none" strike="noStrike" baseline="0" dirty="0" smtClean="0">
                <a:solidFill>
                  <a:schemeClr val="bg1"/>
                </a:solidFill>
                <a:latin typeface="Minion Pro"/>
              </a:rPr>
              <a:t>40 íbúðir </a:t>
            </a:r>
          </a:p>
          <a:p>
            <a:pPr>
              <a:spcAft>
                <a:spcPts val="600"/>
              </a:spcAft>
            </a:pPr>
            <a:r>
              <a:rPr lang="is-IS" sz="1000" b="1" i="0" u="sng" strike="noStrike" baseline="0" dirty="0" smtClean="0">
                <a:solidFill>
                  <a:schemeClr val="bg1"/>
                </a:solidFill>
                <a:latin typeface="Minion Pro SmBd"/>
              </a:rPr>
              <a:t>3. Elliðaárvogur </a:t>
            </a:r>
            <a:r>
              <a:rPr lang="is-IS" sz="1000" b="1" dirty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dirty="0" smtClean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i="0" u="none" strike="noStrike" baseline="0" dirty="0" smtClean="0">
                <a:solidFill>
                  <a:schemeClr val="bg1"/>
                </a:solidFill>
                <a:latin typeface="Minion Pro"/>
              </a:rPr>
              <a:t>163 íbúðir </a:t>
            </a:r>
          </a:p>
          <a:p>
            <a:pPr>
              <a:spcAft>
                <a:spcPts val="600"/>
              </a:spcAft>
            </a:pPr>
            <a:r>
              <a:rPr lang="is-IS" sz="1000" b="1" i="0" u="sng" strike="noStrike" baseline="0" dirty="0" smtClean="0">
                <a:solidFill>
                  <a:schemeClr val="bg1"/>
                </a:solidFill>
                <a:latin typeface="Minion Pro SmBd"/>
              </a:rPr>
              <a:t>4. Gufunes </a:t>
            </a:r>
            <a:r>
              <a:rPr lang="is-IS" sz="1000" b="1" dirty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dirty="0" smtClean="0">
                <a:solidFill>
                  <a:schemeClr val="bg1"/>
                </a:solidFill>
                <a:latin typeface="Minion Pro SmBd"/>
              </a:rPr>
              <a:t>		</a:t>
            </a:r>
            <a:r>
              <a:rPr lang="is-IS" sz="1000" b="1" i="0" u="none" strike="noStrike" baseline="0" dirty="0" smtClean="0">
                <a:solidFill>
                  <a:schemeClr val="bg1"/>
                </a:solidFill>
                <a:latin typeface="Minion Pro"/>
              </a:rPr>
              <a:t>164 íbúðir </a:t>
            </a:r>
          </a:p>
          <a:p>
            <a:pPr>
              <a:spcAft>
                <a:spcPts val="600"/>
              </a:spcAft>
            </a:pPr>
            <a:r>
              <a:rPr lang="is-IS" sz="1000" b="1" i="0" u="sng" strike="noStrike" baseline="0" dirty="0" smtClean="0">
                <a:solidFill>
                  <a:schemeClr val="bg1"/>
                </a:solidFill>
                <a:latin typeface="Minion Pro SmBd"/>
              </a:rPr>
              <a:t>5. Skerjafjörður </a:t>
            </a:r>
            <a:r>
              <a:rPr lang="is-IS" sz="1000" b="1" dirty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dirty="0" smtClean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i="0" u="none" strike="noStrike" baseline="0" dirty="0" smtClean="0">
                <a:solidFill>
                  <a:schemeClr val="bg1"/>
                </a:solidFill>
                <a:latin typeface="Minion Pro"/>
              </a:rPr>
              <a:t>72 íbúðir </a:t>
            </a:r>
          </a:p>
          <a:p>
            <a:pPr>
              <a:spcAft>
                <a:spcPts val="600"/>
              </a:spcAft>
            </a:pPr>
            <a:r>
              <a:rPr lang="is-IS" sz="1000" b="1" i="0" u="sng" strike="noStrike" baseline="0" dirty="0" smtClean="0">
                <a:solidFill>
                  <a:schemeClr val="bg1"/>
                </a:solidFill>
                <a:latin typeface="Minion Pro SmBd"/>
              </a:rPr>
              <a:t>6. Sjómannaskóli</a:t>
            </a:r>
            <a:r>
              <a:rPr lang="is-IS" sz="1000" b="1" dirty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dirty="0" smtClean="0">
                <a:solidFill>
                  <a:schemeClr val="bg1"/>
                </a:solidFill>
                <a:latin typeface="Minion Pro SmBd"/>
              </a:rPr>
              <a:t>	</a:t>
            </a:r>
            <a:r>
              <a:rPr lang="is-IS" sz="1000" b="1" i="0" u="none" strike="noStrike" baseline="0" dirty="0" smtClean="0">
                <a:solidFill>
                  <a:schemeClr val="bg1"/>
                </a:solidFill>
                <a:latin typeface="Minion Pro"/>
              </a:rPr>
              <a:t>40 íbúðir </a:t>
            </a:r>
          </a:p>
          <a:p>
            <a:pPr>
              <a:spcAft>
                <a:spcPts val="600"/>
              </a:spcAft>
            </a:pPr>
            <a:r>
              <a:rPr lang="is-IS" sz="1000" b="1" i="0" u="sng" strike="noStrike" baseline="0" dirty="0" smtClean="0">
                <a:solidFill>
                  <a:schemeClr val="bg1"/>
                </a:solidFill>
                <a:latin typeface="Minion Pro SmBd"/>
              </a:rPr>
              <a:t>7. Veðurstofuhæð</a:t>
            </a:r>
            <a:r>
              <a:rPr lang="is-IS" sz="1000" b="1" dirty="0" smtClean="0">
                <a:solidFill>
                  <a:schemeClr val="bg1"/>
                </a:solidFill>
                <a:latin typeface="Minion Pro SmBd"/>
              </a:rPr>
              <a:t>		</a:t>
            </a:r>
            <a:r>
              <a:rPr lang="is-IS" sz="1000" b="1" i="0" u="none" strike="noStrike" baseline="0" dirty="0" smtClean="0">
                <a:solidFill>
                  <a:schemeClr val="bg1"/>
                </a:solidFill>
                <a:latin typeface="Minion Pro"/>
              </a:rPr>
              <a:t>50 íbúðir</a:t>
            </a:r>
            <a:endParaRPr lang="is-IS" sz="1000" b="1" dirty="0">
              <a:solidFill>
                <a:schemeClr val="bg1"/>
              </a:solidFill>
            </a:endParaRPr>
          </a:p>
        </p:txBody>
      </p:sp>
      <p:pic>
        <p:nvPicPr>
          <p:cNvPr id="1027" name="336E0760-CEF5-4B5B-AA28-065A09A91D4D" descr="FA7CDBA5-2FD4-4FD6-831D-A45D18C1BA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60250" cy="683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1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2"/>
          <a:srcRect t="4820" b="4035"/>
          <a:stretch/>
        </p:blipFill>
        <p:spPr>
          <a:xfrm>
            <a:off x="0" y="-76201"/>
            <a:ext cx="12192000" cy="6934201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0" y="758602"/>
            <a:ext cx="11658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KJALARNES</a:t>
            </a:r>
            <a:endParaRPr lang="is-IS" sz="2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369614" y="4672335"/>
            <a:ext cx="203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10 íbúðir samkvæmt núverandi skipulagi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Raðhús eða lítið fjölbýlishús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Þarf að huga að fornleifum áður en framkvæmdir hefjast</a:t>
            </a:r>
          </a:p>
        </p:txBody>
      </p:sp>
    </p:spTree>
    <p:extLst>
      <p:ext uri="{BB962C8B-B14F-4D97-AF65-F5344CB8AC3E}">
        <p14:creationId xmlns:p14="http://schemas.microsoft.com/office/powerpoint/2010/main" val="285222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396" y="5309032"/>
            <a:ext cx="4118170" cy="1490807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0" y="758602"/>
            <a:ext cx="11658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KJALARNES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Myn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105" y="2087980"/>
            <a:ext cx="7217641" cy="3025646"/>
          </a:xfrm>
          <a:prstGeom prst="rect">
            <a:avLst/>
          </a:prstGeom>
        </p:spPr>
      </p:pic>
      <p:sp>
        <p:nvSpPr>
          <p:cNvPr id="5" name="Textarammi 4"/>
          <p:cNvSpPr txBox="1"/>
          <p:nvPr/>
        </p:nvSpPr>
        <p:spPr>
          <a:xfrm>
            <a:off x="277092" y="5410155"/>
            <a:ext cx="79709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400" dirty="0" err="1" smtClean="0"/>
              <a:t>Modulus</a:t>
            </a:r>
            <a:r>
              <a:rPr lang="is-IS" sz="1400" dirty="0" smtClean="0"/>
              <a:t> og Arnarhvoll</a:t>
            </a:r>
          </a:p>
          <a:p>
            <a:endParaRPr lang="is-IS" sz="1400" dirty="0"/>
          </a:p>
          <a:p>
            <a:r>
              <a:rPr lang="is-IS" sz="1400" dirty="0" smtClean="0"/>
              <a:t>Raðhús eða fjölbýli í </a:t>
            </a:r>
            <a:r>
              <a:rPr lang="is-IS" sz="1400" dirty="0" err="1" smtClean="0"/>
              <a:t>stíl</a:t>
            </a:r>
            <a:r>
              <a:rPr lang="is-IS" sz="1400" dirty="0" smtClean="0"/>
              <a:t> við hverfið</a:t>
            </a:r>
          </a:p>
          <a:p>
            <a:endParaRPr lang="is-IS" sz="1400" dirty="0" smtClean="0"/>
          </a:p>
          <a:p>
            <a:r>
              <a:rPr lang="is-IS" sz="1400" dirty="0" smtClean="0"/>
              <a:t>(Mynd af tillögu hópsins fyrir Veðurstofuhæð)</a:t>
            </a:r>
            <a:endParaRPr lang="is-IS" sz="1400" dirty="0"/>
          </a:p>
        </p:txBody>
      </p:sp>
    </p:spTree>
    <p:extLst>
      <p:ext uri="{BB962C8B-B14F-4D97-AF65-F5344CB8AC3E}">
        <p14:creationId xmlns:p14="http://schemas.microsoft.com/office/powerpoint/2010/main" val="243215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144" y="0"/>
            <a:ext cx="8027856" cy="6715125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ÚLFARSÁRDALUR</a:t>
            </a:r>
            <a:endParaRPr lang="is-IS" sz="28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348200" y="5548635"/>
            <a:ext cx="20386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40 íbúðir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Fjölbýlishús</a:t>
            </a:r>
          </a:p>
        </p:txBody>
      </p:sp>
    </p:spTree>
    <p:extLst>
      <p:ext uri="{BB962C8B-B14F-4D97-AF65-F5344CB8AC3E}">
        <p14:creationId xmlns:p14="http://schemas.microsoft.com/office/powerpoint/2010/main" val="214474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ÚLFARSÁRDALUR</a:t>
            </a:r>
            <a:endParaRPr lang="is-IS" sz="28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495982" y="5364087"/>
            <a:ext cx="2038672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Urðarsel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40 íbúðir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Fjölbýlishús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Þrepahúsnæði</a:t>
            </a:r>
          </a:p>
        </p:txBody>
      </p:sp>
      <p:pic>
        <p:nvPicPr>
          <p:cNvPr id="5" name="Mynd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5157147"/>
            <a:ext cx="3352800" cy="1598820"/>
          </a:xfrm>
          <a:prstGeom prst="rect">
            <a:avLst/>
          </a:prstGeom>
        </p:spPr>
      </p:pic>
      <p:pic>
        <p:nvPicPr>
          <p:cNvPr id="6" name="Myn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2871" y="911517"/>
            <a:ext cx="3962400" cy="2400300"/>
          </a:xfrm>
          <a:prstGeom prst="rect">
            <a:avLst/>
          </a:prstGeom>
        </p:spPr>
      </p:pic>
      <p:pic>
        <p:nvPicPr>
          <p:cNvPr id="7" name="Mynd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444" y="4423641"/>
            <a:ext cx="524827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8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2"/>
          <a:srcRect l="10351"/>
          <a:stretch/>
        </p:blipFill>
        <p:spPr>
          <a:xfrm>
            <a:off x="4781550" y="0"/>
            <a:ext cx="7410450" cy="6858000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BRYGGJUHVERFI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335500" y="5497835"/>
            <a:ext cx="252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Tveir stórir þróunarreitir 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163 íbúðir alls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Einnig búið að veita Bjargi og Búseta lóðarvilyrði</a:t>
            </a:r>
          </a:p>
        </p:txBody>
      </p:sp>
    </p:spTree>
    <p:extLst>
      <p:ext uri="{BB962C8B-B14F-4D97-AF65-F5344CB8AC3E}">
        <p14:creationId xmlns:p14="http://schemas.microsoft.com/office/powerpoint/2010/main" val="35941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2"/>
          <a:srcRect l="10351"/>
          <a:stretch/>
        </p:blipFill>
        <p:spPr>
          <a:xfrm>
            <a:off x="9373410" y="408924"/>
            <a:ext cx="2285512" cy="2115127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BRYGGJUHVERFI – Reitur G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381318" y="4436006"/>
            <a:ext cx="252200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Reitur G</a:t>
            </a:r>
          </a:p>
          <a:p>
            <a:pPr>
              <a:spcAft>
                <a:spcPts val="600"/>
              </a:spcAft>
            </a:pPr>
            <a:r>
              <a:rPr lang="is-IS" sz="1400" b="1" dirty="0" smtClean="0"/>
              <a:t>Variat</a:t>
            </a:r>
          </a:p>
          <a:p>
            <a:r>
              <a:rPr lang="is-IS" sz="1400" dirty="0"/>
              <a:t>Glerfell </a:t>
            </a:r>
            <a:r>
              <a:rPr lang="is-IS" sz="1400" dirty="0" err="1"/>
              <a:t>Consulting</a:t>
            </a:r>
            <a:endParaRPr lang="is-IS" sz="1400" dirty="0"/>
          </a:p>
          <a:p>
            <a:r>
              <a:rPr lang="is-IS" sz="1400" dirty="0" smtClean="0"/>
              <a:t>Óskirnar Þrjár</a:t>
            </a:r>
          </a:p>
          <a:p>
            <a:r>
              <a:rPr lang="is-IS" sz="1400" dirty="0" smtClean="0"/>
              <a:t>Garðar </a:t>
            </a:r>
            <a:r>
              <a:rPr lang="is-IS" sz="1400" dirty="0"/>
              <a:t>Snæbjörnsson </a:t>
            </a:r>
            <a:r>
              <a:rPr lang="is-IS" sz="1400" dirty="0" err="1" smtClean="0"/>
              <a:t>JSC</a:t>
            </a:r>
            <a:r>
              <a:rPr lang="is-IS" sz="1400" dirty="0" smtClean="0"/>
              <a:t> </a:t>
            </a:r>
            <a:r>
              <a:rPr lang="is-IS" sz="1400" dirty="0" err="1"/>
              <a:t>KEGESA</a:t>
            </a:r>
            <a:endParaRPr lang="is-IS" sz="1100" dirty="0" smtClean="0"/>
          </a:p>
          <a:p>
            <a:pPr>
              <a:spcAft>
                <a:spcPts val="600"/>
              </a:spcAft>
            </a:pPr>
            <a:endParaRPr lang="is-IS" sz="1100" dirty="0" smtClean="0"/>
          </a:p>
          <a:p>
            <a:pPr>
              <a:spcAft>
                <a:spcPts val="600"/>
              </a:spcAft>
            </a:pPr>
            <a:r>
              <a:rPr lang="is-IS" sz="1400" dirty="0" smtClean="0"/>
              <a:t>75 íbúðir</a:t>
            </a:r>
          </a:p>
          <a:p>
            <a:pPr>
              <a:spcAft>
                <a:spcPts val="600"/>
              </a:spcAft>
            </a:pPr>
            <a:r>
              <a:rPr lang="is-IS" sz="1400" dirty="0" err="1"/>
              <a:t>Söluíbúðir</a:t>
            </a:r>
            <a:endParaRPr lang="is-IS" sz="1400" dirty="0" smtClean="0"/>
          </a:p>
        </p:txBody>
      </p:sp>
      <p:sp>
        <p:nvSpPr>
          <p:cNvPr id="5" name="Rétthyrningur 4"/>
          <p:cNvSpPr/>
          <p:nvPr/>
        </p:nvSpPr>
        <p:spPr>
          <a:xfrm rot="983643">
            <a:off x="10732219" y="1264270"/>
            <a:ext cx="286379" cy="32417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7" name="Mynd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0710" y="5991760"/>
            <a:ext cx="1561290" cy="797254"/>
          </a:xfrm>
          <a:prstGeom prst="rect">
            <a:avLst/>
          </a:prstGeom>
        </p:spPr>
      </p:pic>
      <p:pic>
        <p:nvPicPr>
          <p:cNvPr id="8" name="Mynd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086" y="1816166"/>
            <a:ext cx="6034087" cy="4386262"/>
          </a:xfrm>
          <a:prstGeom prst="rect">
            <a:avLst/>
          </a:prstGeom>
        </p:spPr>
      </p:pic>
      <p:sp>
        <p:nvSpPr>
          <p:cNvPr id="9" name="Rétthyrningur 8"/>
          <p:cNvSpPr/>
          <p:nvPr/>
        </p:nvSpPr>
        <p:spPr>
          <a:xfrm>
            <a:off x="7383780" y="2141220"/>
            <a:ext cx="891540" cy="175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561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 rotWithShape="1">
          <a:blip r:embed="rId2"/>
          <a:srcRect l="10351"/>
          <a:stretch/>
        </p:blipFill>
        <p:spPr>
          <a:xfrm>
            <a:off x="9373410" y="408924"/>
            <a:ext cx="2285512" cy="2115127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BRYGGJUHVERFI – Reitur D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94787" y="4391207"/>
            <a:ext cx="252200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Reitur D</a:t>
            </a:r>
          </a:p>
          <a:p>
            <a:pPr>
              <a:spcAft>
                <a:spcPts val="600"/>
              </a:spcAft>
            </a:pPr>
            <a:r>
              <a:rPr lang="is-IS" sz="1400" b="1" dirty="0" err="1" smtClean="0"/>
              <a:t>ABAKUS</a:t>
            </a:r>
            <a:endParaRPr lang="is-IS" sz="1400" b="1" dirty="0" smtClean="0"/>
          </a:p>
          <a:p>
            <a:pPr>
              <a:spcAft>
                <a:spcPts val="600"/>
              </a:spcAft>
            </a:pPr>
            <a:r>
              <a:rPr lang="is-IS" sz="1400" dirty="0" err="1" smtClean="0"/>
              <a:t>S.AP</a:t>
            </a:r>
            <a:r>
              <a:rPr lang="is-IS" sz="1400" dirty="0" smtClean="0"/>
              <a:t> arkitektar</a:t>
            </a:r>
          </a:p>
          <a:p>
            <a:pPr>
              <a:spcAft>
                <a:spcPts val="600"/>
              </a:spcAft>
            </a:pPr>
            <a:r>
              <a:rPr lang="is-IS" sz="1400" dirty="0" err="1" smtClean="0"/>
              <a:t>VSB</a:t>
            </a:r>
            <a:r>
              <a:rPr lang="is-IS" sz="1400" dirty="0" smtClean="0"/>
              <a:t> Verkfræðistofa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(mynd af tillögu fyrir Gufunes)</a:t>
            </a:r>
          </a:p>
          <a:p>
            <a:pPr>
              <a:spcAft>
                <a:spcPts val="600"/>
              </a:spcAft>
            </a:pPr>
            <a:endParaRPr lang="is-IS" sz="1400" dirty="0" smtClean="0"/>
          </a:p>
          <a:p>
            <a:pPr>
              <a:spcAft>
                <a:spcPts val="600"/>
              </a:spcAft>
            </a:pPr>
            <a:r>
              <a:rPr lang="is-IS" sz="1400" dirty="0" smtClean="0"/>
              <a:t>88 íbúðir</a:t>
            </a:r>
          </a:p>
          <a:p>
            <a:pPr>
              <a:spcAft>
                <a:spcPts val="600"/>
              </a:spcAft>
            </a:pPr>
            <a:r>
              <a:rPr lang="is-IS" sz="1400" dirty="0" err="1" smtClean="0"/>
              <a:t>Söluíbúðir</a:t>
            </a:r>
            <a:endParaRPr lang="is-IS" sz="1400" dirty="0" smtClean="0"/>
          </a:p>
        </p:txBody>
      </p:sp>
      <p:sp>
        <p:nvSpPr>
          <p:cNvPr id="5" name="Rétthyrningur 4"/>
          <p:cNvSpPr/>
          <p:nvPr/>
        </p:nvSpPr>
        <p:spPr>
          <a:xfrm rot="983643">
            <a:off x="10675657" y="1575353"/>
            <a:ext cx="286379" cy="32417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9" name="Rétthyrningur 8"/>
          <p:cNvSpPr/>
          <p:nvPr/>
        </p:nvSpPr>
        <p:spPr>
          <a:xfrm>
            <a:off x="7383780" y="2141220"/>
            <a:ext cx="891540" cy="175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6" name="Myn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462" y="1816166"/>
            <a:ext cx="6826449" cy="4676993"/>
          </a:xfrm>
          <a:prstGeom prst="rect">
            <a:avLst/>
          </a:prstGeom>
        </p:spPr>
      </p:pic>
      <p:pic>
        <p:nvPicPr>
          <p:cNvPr id="10" name="Mynd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586" y="5564187"/>
            <a:ext cx="197167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6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372" y="-433388"/>
            <a:ext cx="9111628" cy="7577138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GUFUNES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84700" y="5904235"/>
            <a:ext cx="252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Tveir stórir þróunarreitir 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164 íbúðir alls</a:t>
            </a:r>
          </a:p>
        </p:txBody>
      </p:sp>
    </p:spTree>
    <p:extLst>
      <p:ext uri="{BB962C8B-B14F-4D97-AF65-F5344CB8AC3E}">
        <p14:creationId xmlns:p14="http://schemas.microsoft.com/office/powerpoint/2010/main" val="41085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GUFUNES – Reitur B1.3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90179" y="3440901"/>
            <a:ext cx="2643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Reitur B1.3</a:t>
            </a:r>
          </a:p>
          <a:p>
            <a:pPr>
              <a:spcAft>
                <a:spcPts val="600"/>
              </a:spcAft>
            </a:pPr>
            <a:r>
              <a:rPr lang="is-IS" sz="1400" b="1" dirty="0" smtClean="0"/>
              <a:t>Þorpið</a:t>
            </a:r>
          </a:p>
          <a:p>
            <a:r>
              <a:rPr lang="is-IS" sz="1400" dirty="0" smtClean="0"/>
              <a:t>Yrki arkitektar</a:t>
            </a:r>
          </a:p>
          <a:p>
            <a:r>
              <a:rPr lang="is-IS" sz="1400" dirty="0" smtClean="0"/>
              <a:t>Runólfur Ágústsson</a:t>
            </a:r>
          </a:p>
          <a:p>
            <a:r>
              <a:rPr lang="is-IS" sz="1400" dirty="0" err="1"/>
              <a:t>Guja</a:t>
            </a:r>
            <a:r>
              <a:rPr lang="is-IS" sz="1400" dirty="0"/>
              <a:t> Dögg </a:t>
            </a:r>
            <a:r>
              <a:rPr lang="is-IS" sz="1400" dirty="0" smtClean="0"/>
              <a:t>Hauksdóttur</a:t>
            </a:r>
            <a:endParaRPr lang="is-IS" sz="1400" dirty="0"/>
          </a:p>
          <a:p>
            <a:r>
              <a:rPr lang="is-IS" sz="1400" dirty="0"/>
              <a:t>Áslaug Guðrúnardóttur, </a:t>
            </a:r>
          </a:p>
          <a:p>
            <a:r>
              <a:rPr lang="is-IS" sz="1400" dirty="0"/>
              <a:t>Ístak hf.</a:t>
            </a:r>
          </a:p>
          <a:p>
            <a:r>
              <a:rPr lang="is-IS" sz="1400" dirty="0"/>
              <a:t>Létthús/Sigrún </a:t>
            </a:r>
            <a:r>
              <a:rPr lang="is-IS" sz="1400" dirty="0" smtClean="0"/>
              <a:t>Guðmundsdóttir</a:t>
            </a:r>
          </a:p>
          <a:p>
            <a:endParaRPr lang="is-IS" sz="1400" dirty="0" smtClean="0"/>
          </a:p>
          <a:p>
            <a:r>
              <a:rPr lang="is-IS" sz="1400" dirty="0" smtClean="0"/>
              <a:t>(</a:t>
            </a:r>
            <a:r>
              <a:rPr lang="is-IS" sz="1400" dirty="0"/>
              <a:t>mynd af tillögu fyrir </a:t>
            </a:r>
            <a:r>
              <a:rPr lang="is-IS" sz="1400" dirty="0" smtClean="0"/>
              <a:t>Skerjafjörð)</a:t>
            </a:r>
          </a:p>
          <a:p>
            <a:endParaRPr lang="is-IS" sz="1400" dirty="0"/>
          </a:p>
          <a:p>
            <a:r>
              <a:rPr lang="is-IS" sz="1400" dirty="0" smtClean="0"/>
              <a:t>102 íbúðir</a:t>
            </a:r>
          </a:p>
          <a:p>
            <a:r>
              <a:rPr lang="is-IS" sz="1400" dirty="0" smtClean="0"/>
              <a:t>Byggingarsamvinnufélag</a:t>
            </a:r>
            <a:endParaRPr lang="is-IS" sz="1400" dirty="0"/>
          </a:p>
        </p:txBody>
      </p:sp>
      <p:sp>
        <p:nvSpPr>
          <p:cNvPr id="9" name="Rétthyrningur 8"/>
          <p:cNvSpPr/>
          <p:nvPr/>
        </p:nvSpPr>
        <p:spPr>
          <a:xfrm>
            <a:off x="7383780" y="2141220"/>
            <a:ext cx="891540" cy="175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10" name="Mynd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259" y="435985"/>
            <a:ext cx="2818590" cy="2343911"/>
          </a:xfrm>
          <a:prstGeom prst="rect">
            <a:avLst/>
          </a:prstGeom>
        </p:spPr>
      </p:pic>
      <p:sp>
        <p:nvSpPr>
          <p:cNvPr id="5" name="Rétthyrningur 4"/>
          <p:cNvSpPr/>
          <p:nvPr/>
        </p:nvSpPr>
        <p:spPr>
          <a:xfrm>
            <a:off x="11372543" y="1242486"/>
            <a:ext cx="374957" cy="365454"/>
          </a:xfrm>
          <a:custGeom>
            <a:avLst/>
            <a:gdLst>
              <a:gd name="connsiteX0" fmla="*/ 0 w 327332"/>
              <a:gd name="connsiteY0" fmla="*/ 0 h 324179"/>
              <a:gd name="connsiteX1" fmla="*/ 327332 w 327332"/>
              <a:gd name="connsiteY1" fmla="*/ 0 h 324179"/>
              <a:gd name="connsiteX2" fmla="*/ 327332 w 327332"/>
              <a:gd name="connsiteY2" fmla="*/ 324179 h 324179"/>
              <a:gd name="connsiteX3" fmla="*/ 0 w 327332"/>
              <a:gd name="connsiteY3" fmla="*/ 324179 h 324179"/>
              <a:gd name="connsiteX4" fmla="*/ 0 w 327332"/>
              <a:gd name="connsiteY4" fmla="*/ 0 h 324179"/>
              <a:gd name="connsiteX0" fmla="*/ 25400 w 327332"/>
              <a:gd name="connsiteY0" fmla="*/ 98425 h 324179"/>
              <a:gd name="connsiteX1" fmla="*/ 327332 w 327332"/>
              <a:gd name="connsiteY1" fmla="*/ 0 h 324179"/>
              <a:gd name="connsiteX2" fmla="*/ 327332 w 327332"/>
              <a:gd name="connsiteY2" fmla="*/ 324179 h 324179"/>
              <a:gd name="connsiteX3" fmla="*/ 0 w 327332"/>
              <a:gd name="connsiteY3" fmla="*/ 324179 h 324179"/>
              <a:gd name="connsiteX4" fmla="*/ 25400 w 327332"/>
              <a:gd name="connsiteY4" fmla="*/ 98425 h 324179"/>
              <a:gd name="connsiteX0" fmla="*/ 25400 w 374957"/>
              <a:gd name="connsiteY0" fmla="*/ 139700 h 365454"/>
              <a:gd name="connsiteX1" fmla="*/ 374957 w 374957"/>
              <a:gd name="connsiteY1" fmla="*/ 0 h 365454"/>
              <a:gd name="connsiteX2" fmla="*/ 327332 w 374957"/>
              <a:gd name="connsiteY2" fmla="*/ 365454 h 365454"/>
              <a:gd name="connsiteX3" fmla="*/ 0 w 374957"/>
              <a:gd name="connsiteY3" fmla="*/ 365454 h 365454"/>
              <a:gd name="connsiteX4" fmla="*/ 25400 w 374957"/>
              <a:gd name="connsiteY4" fmla="*/ 139700 h 365454"/>
              <a:gd name="connsiteX0" fmla="*/ 25400 w 374957"/>
              <a:gd name="connsiteY0" fmla="*/ 139700 h 365454"/>
              <a:gd name="connsiteX1" fmla="*/ 374957 w 374957"/>
              <a:gd name="connsiteY1" fmla="*/ 0 h 365454"/>
              <a:gd name="connsiteX2" fmla="*/ 298757 w 374957"/>
              <a:gd name="connsiteY2" fmla="*/ 349579 h 365454"/>
              <a:gd name="connsiteX3" fmla="*/ 0 w 374957"/>
              <a:gd name="connsiteY3" fmla="*/ 365454 h 365454"/>
              <a:gd name="connsiteX4" fmla="*/ 25400 w 374957"/>
              <a:gd name="connsiteY4" fmla="*/ 139700 h 36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957" h="365454">
                <a:moveTo>
                  <a:pt x="25400" y="139700"/>
                </a:moveTo>
                <a:lnTo>
                  <a:pt x="374957" y="0"/>
                </a:lnTo>
                <a:lnTo>
                  <a:pt x="298757" y="349579"/>
                </a:lnTo>
                <a:lnTo>
                  <a:pt x="0" y="365454"/>
                </a:lnTo>
                <a:lnTo>
                  <a:pt x="25400" y="139700"/>
                </a:lnTo>
                <a:close/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6" name="Myn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693" y="1607940"/>
            <a:ext cx="5741988" cy="4060988"/>
          </a:xfrm>
          <a:prstGeom prst="rect">
            <a:avLst/>
          </a:prstGeom>
        </p:spPr>
      </p:pic>
      <p:pic>
        <p:nvPicPr>
          <p:cNvPr id="11" name="Mynd 10"/>
          <p:cNvPicPr>
            <a:picLocks noChangeAspect="1"/>
          </p:cNvPicPr>
          <p:nvPr/>
        </p:nvPicPr>
        <p:blipFill rotWithShape="1">
          <a:blip r:embed="rId4"/>
          <a:srcRect t="5296" r="4819"/>
          <a:stretch/>
        </p:blipFill>
        <p:spPr>
          <a:xfrm>
            <a:off x="9820275" y="5892800"/>
            <a:ext cx="2257425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1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GUFUNES – Reitur B1.4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75666" y="4062375"/>
            <a:ext cx="252200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/>
              <a:t>Reitur B1.4</a:t>
            </a:r>
          </a:p>
          <a:p>
            <a:pPr>
              <a:spcAft>
                <a:spcPts val="600"/>
              </a:spcAft>
            </a:pPr>
            <a:r>
              <a:rPr lang="is-IS" sz="1400" b="1" dirty="0" smtClean="0"/>
              <a:t>Hoffell</a:t>
            </a:r>
          </a:p>
          <a:p>
            <a:r>
              <a:rPr lang="is-IS" sz="1400" dirty="0" smtClean="0"/>
              <a:t>Hoffell og </a:t>
            </a:r>
            <a:r>
              <a:rPr lang="is-IS" sz="1400" dirty="0" err="1" smtClean="0"/>
              <a:t>Urbanhus</a:t>
            </a:r>
            <a:endParaRPr lang="is-IS" sz="1400" dirty="0" smtClean="0"/>
          </a:p>
          <a:p>
            <a:r>
              <a:rPr lang="nn-NO" sz="1400" dirty="0"/>
              <a:t>Teiknistofa Gylfa Guðjónssonar og </a:t>
            </a:r>
            <a:r>
              <a:rPr lang="nn-NO" sz="1400" dirty="0" smtClean="0"/>
              <a:t>félaga</a:t>
            </a:r>
          </a:p>
          <a:p>
            <a:r>
              <a:rPr lang="nn-NO" sz="1400" dirty="0" smtClean="0"/>
              <a:t>Efla verkfræðistofa</a:t>
            </a:r>
          </a:p>
          <a:p>
            <a:endParaRPr lang="nn-NO" sz="1400" dirty="0"/>
          </a:p>
          <a:p>
            <a:r>
              <a:rPr lang="nn-NO" sz="1400" dirty="0" smtClean="0"/>
              <a:t>(mynd frá öðru verkefni)</a:t>
            </a:r>
          </a:p>
          <a:p>
            <a:endParaRPr lang="nn-NO" sz="1400" dirty="0"/>
          </a:p>
          <a:p>
            <a:r>
              <a:rPr lang="nn-NO" sz="1400" dirty="0" smtClean="0"/>
              <a:t>62 íbúðir</a:t>
            </a:r>
          </a:p>
          <a:p>
            <a:r>
              <a:rPr lang="nn-NO" sz="1400" dirty="0" smtClean="0"/>
              <a:t>Söluíbúðir</a:t>
            </a:r>
            <a:endParaRPr lang="is-IS" sz="1400" dirty="0"/>
          </a:p>
          <a:p>
            <a:pPr>
              <a:spcAft>
                <a:spcPts val="600"/>
              </a:spcAft>
            </a:pPr>
            <a:endParaRPr lang="is-IS" sz="1100" dirty="0" smtClean="0"/>
          </a:p>
        </p:txBody>
      </p:sp>
      <p:sp>
        <p:nvSpPr>
          <p:cNvPr id="9" name="Rétthyrningur 8"/>
          <p:cNvSpPr/>
          <p:nvPr/>
        </p:nvSpPr>
        <p:spPr>
          <a:xfrm>
            <a:off x="7383780" y="2141220"/>
            <a:ext cx="891540" cy="175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10" name="Mynd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259" y="435985"/>
            <a:ext cx="2818590" cy="2343911"/>
          </a:xfrm>
          <a:prstGeom prst="rect">
            <a:avLst/>
          </a:prstGeom>
        </p:spPr>
      </p:pic>
      <p:sp>
        <p:nvSpPr>
          <p:cNvPr id="5" name="Rétthyrningur 4"/>
          <p:cNvSpPr/>
          <p:nvPr/>
        </p:nvSpPr>
        <p:spPr>
          <a:xfrm>
            <a:off x="11363017" y="1604435"/>
            <a:ext cx="317807" cy="198767"/>
          </a:xfrm>
          <a:custGeom>
            <a:avLst/>
            <a:gdLst>
              <a:gd name="connsiteX0" fmla="*/ 0 w 327332"/>
              <a:gd name="connsiteY0" fmla="*/ 0 h 324179"/>
              <a:gd name="connsiteX1" fmla="*/ 327332 w 327332"/>
              <a:gd name="connsiteY1" fmla="*/ 0 h 324179"/>
              <a:gd name="connsiteX2" fmla="*/ 327332 w 327332"/>
              <a:gd name="connsiteY2" fmla="*/ 324179 h 324179"/>
              <a:gd name="connsiteX3" fmla="*/ 0 w 327332"/>
              <a:gd name="connsiteY3" fmla="*/ 324179 h 324179"/>
              <a:gd name="connsiteX4" fmla="*/ 0 w 327332"/>
              <a:gd name="connsiteY4" fmla="*/ 0 h 324179"/>
              <a:gd name="connsiteX0" fmla="*/ 25400 w 327332"/>
              <a:gd name="connsiteY0" fmla="*/ 98425 h 324179"/>
              <a:gd name="connsiteX1" fmla="*/ 327332 w 327332"/>
              <a:gd name="connsiteY1" fmla="*/ 0 h 324179"/>
              <a:gd name="connsiteX2" fmla="*/ 327332 w 327332"/>
              <a:gd name="connsiteY2" fmla="*/ 324179 h 324179"/>
              <a:gd name="connsiteX3" fmla="*/ 0 w 327332"/>
              <a:gd name="connsiteY3" fmla="*/ 324179 h 324179"/>
              <a:gd name="connsiteX4" fmla="*/ 25400 w 327332"/>
              <a:gd name="connsiteY4" fmla="*/ 98425 h 324179"/>
              <a:gd name="connsiteX0" fmla="*/ 25400 w 374957"/>
              <a:gd name="connsiteY0" fmla="*/ 139700 h 365454"/>
              <a:gd name="connsiteX1" fmla="*/ 374957 w 374957"/>
              <a:gd name="connsiteY1" fmla="*/ 0 h 365454"/>
              <a:gd name="connsiteX2" fmla="*/ 327332 w 374957"/>
              <a:gd name="connsiteY2" fmla="*/ 365454 h 365454"/>
              <a:gd name="connsiteX3" fmla="*/ 0 w 374957"/>
              <a:gd name="connsiteY3" fmla="*/ 365454 h 365454"/>
              <a:gd name="connsiteX4" fmla="*/ 25400 w 374957"/>
              <a:gd name="connsiteY4" fmla="*/ 139700 h 365454"/>
              <a:gd name="connsiteX0" fmla="*/ 25400 w 374957"/>
              <a:gd name="connsiteY0" fmla="*/ 139700 h 365454"/>
              <a:gd name="connsiteX1" fmla="*/ 374957 w 374957"/>
              <a:gd name="connsiteY1" fmla="*/ 0 h 365454"/>
              <a:gd name="connsiteX2" fmla="*/ 298757 w 374957"/>
              <a:gd name="connsiteY2" fmla="*/ 349579 h 365454"/>
              <a:gd name="connsiteX3" fmla="*/ 0 w 374957"/>
              <a:gd name="connsiteY3" fmla="*/ 365454 h 365454"/>
              <a:gd name="connsiteX4" fmla="*/ 25400 w 374957"/>
              <a:gd name="connsiteY4" fmla="*/ 139700 h 365454"/>
              <a:gd name="connsiteX0" fmla="*/ 25400 w 317807"/>
              <a:gd name="connsiteY0" fmla="*/ 0 h 225754"/>
              <a:gd name="connsiteX1" fmla="*/ 317807 w 317807"/>
              <a:gd name="connsiteY1" fmla="*/ 26987 h 225754"/>
              <a:gd name="connsiteX2" fmla="*/ 298757 w 317807"/>
              <a:gd name="connsiteY2" fmla="*/ 209879 h 225754"/>
              <a:gd name="connsiteX3" fmla="*/ 0 w 317807"/>
              <a:gd name="connsiteY3" fmla="*/ 225754 h 225754"/>
              <a:gd name="connsiteX4" fmla="*/ 25400 w 317807"/>
              <a:gd name="connsiteY4" fmla="*/ 0 h 225754"/>
              <a:gd name="connsiteX0" fmla="*/ 15875 w 317807"/>
              <a:gd name="connsiteY0" fmla="*/ 25400 h 198767"/>
              <a:gd name="connsiteX1" fmla="*/ 317807 w 317807"/>
              <a:gd name="connsiteY1" fmla="*/ 0 h 198767"/>
              <a:gd name="connsiteX2" fmla="*/ 298757 w 317807"/>
              <a:gd name="connsiteY2" fmla="*/ 182892 h 198767"/>
              <a:gd name="connsiteX3" fmla="*/ 0 w 317807"/>
              <a:gd name="connsiteY3" fmla="*/ 198767 h 198767"/>
              <a:gd name="connsiteX4" fmla="*/ 15875 w 317807"/>
              <a:gd name="connsiteY4" fmla="*/ 25400 h 19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807" h="198767">
                <a:moveTo>
                  <a:pt x="15875" y="25400"/>
                </a:moveTo>
                <a:lnTo>
                  <a:pt x="317807" y="0"/>
                </a:lnTo>
                <a:lnTo>
                  <a:pt x="298757" y="182892"/>
                </a:lnTo>
                <a:lnTo>
                  <a:pt x="0" y="198767"/>
                </a:lnTo>
                <a:lnTo>
                  <a:pt x="15875" y="25400"/>
                </a:lnTo>
                <a:close/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12" name="Mynd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031" y="5903196"/>
            <a:ext cx="5919787" cy="954804"/>
          </a:xfrm>
          <a:prstGeom prst="rect">
            <a:avLst/>
          </a:prstGeom>
        </p:spPr>
      </p:pic>
      <p:pic>
        <p:nvPicPr>
          <p:cNvPr id="13" name="Mynd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309" y="1803202"/>
            <a:ext cx="625792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8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919" y="-190499"/>
            <a:ext cx="12210919" cy="7048500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SKERJAFJÖRÐUR</a:t>
            </a:r>
            <a:endParaRPr lang="is-IS" sz="2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9416322" y="5485135"/>
            <a:ext cx="252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Reitur 5 í rammaskipulagi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Fjölbýlishús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70-100 íbúðir</a:t>
            </a:r>
          </a:p>
        </p:txBody>
      </p:sp>
    </p:spTree>
    <p:extLst>
      <p:ext uri="{BB962C8B-B14F-4D97-AF65-F5344CB8AC3E}">
        <p14:creationId xmlns:p14="http://schemas.microsoft.com/office/powerpoint/2010/main" val="279290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SKERJAFJÖRÐUR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46637" y="2710733"/>
            <a:ext cx="25220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b="1" dirty="0" smtClean="0"/>
              <a:t>Frambúð </a:t>
            </a:r>
            <a:r>
              <a:rPr lang="is-IS" sz="1400" b="1" dirty="0" err="1" smtClean="0"/>
              <a:t>ehf</a:t>
            </a:r>
            <a:endParaRPr lang="is-IS" sz="1400" b="1" dirty="0" smtClean="0"/>
          </a:p>
          <a:p>
            <a:pPr>
              <a:spcAft>
                <a:spcPts val="600"/>
              </a:spcAft>
            </a:pPr>
            <a:endParaRPr lang="is-IS" sz="1400" dirty="0" smtClean="0"/>
          </a:p>
          <a:p>
            <a:pPr>
              <a:spcAft>
                <a:spcPts val="600"/>
              </a:spcAft>
            </a:pPr>
            <a:r>
              <a:rPr lang="is-IS" sz="1400" dirty="0" smtClean="0"/>
              <a:t>Tvíhorf arkitektar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Kvika</a:t>
            </a:r>
          </a:p>
          <a:p>
            <a:pPr>
              <a:spcAft>
                <a:spcPts val="600"/>
              </a:spcAft>
            </a:pPr>
            <a:r>
              <a:rPr lang="is-IS" sz="1400" dirty="0" err="1" smtClean="0"/>
              <a:t>BBA</a:t>
            </a:r>
            <a:r>
              <a:rPr lang="is-IS" sz="1400" dirty="0" smtClean="0"/>
              <a:t> legal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Haf </a:t>
            </a:r>
            <a:r>
              <a:rPr lang="is-IS" sz="1400" dirty="0" err="1" smtClean="0"/>
              <a:t>Studio</a:t>
            </a:r>
            <a:endParaRPr lang="is-IS" sz="1400" dirty="0" smtClean="0"/>
          </a:p>
          <a:p>
            <a:pPr>
              <a:spcAft>
                <a:spcPts val="600"/>
              </a:spcAft>
            </a:pPr>
            <a:r>
              <a:rPr lang="is-IS" sz="1400" dirty="0" err="1" smtClean="0"/>
              <a:t>JL</a:t>
            </a:r>
            <a:r>
              <a:rPr lang="is-IS" sz="1400" dirty="0" smtClean="0"/>
              <a:t>&amp;Branding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Lota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Efla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Ístak</a:t>
            </a:r>
          </a:p>
          <a:p>
            <a:pPr>
              <a:spcAft>
                <a:spcPts val="600"/>
              </a:spcAft>
            </a:pPr>
            <a:endParaRPr lang="is-IS" sz="1400" dirty="0"/>
          </a:p>
          <a:p>
            <a:pPr>
              <a:spcAft>
                <a:spcPts val="600"/>
              </a:spcAft>
            </a:pPr>
            <a:r>
              <a:rPr lang="is-IS" sz="1400" dirty="0" smtClean="0"/>
              <a:t>70-100 íbúðir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Þrepahúsnæði</a:t>
            </a:r>
          </a:p>
        </p:txBody>
      </p:sp>
      <p:sp>
        <p:nvSpPr>
          <p:cNvPr id="9" name="Rétthyrningur 8"/>
          <p:cNvSpPr/>
          <p:nvPr/>
        </p:nvSpPr>
        <p:spPr>
          <a:xfrm>
            <a:off x="7383780" y="2141220"/>
            <a:ext cx="891540" cy="175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6" name="Myn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541" y="1651000"/>
            <a:ext cx="7120459" cy="401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5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" y="-459831"/>
            <a:ext cx="12211050" cy="7646443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SJÓMANNASKÓLI</a:t>
            </a:r>
            <a:endParaRPr lang="is-IS" sz="2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729522" y="5534561"/>
            <a:ext cx="252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Skipulagsvinna hafin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40-50 íbúðir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Byggingarfélag námsmanna og Félag Eldri borgara einnig með vilyrði á reitnum</a:t>
            </a:r>
          </a:p>
        </p:txBody>
      </p:sp>
    </p:spTree>
    <p:extLst>
      <p:ext uri="{BB962C8B-B14F-4D97-AF65-F5344CB8AC3E}">
        <p14:creationId xmlns:p14="http://schemas.microsoft.com/office/powerpoint/2010/main" val="154636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SJÓMANNASKÓLINN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75666" y="4104104"/>
            <a:ext cx="252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b="1" dirty="0" smtClean="0"/>
              <a:t>Vaxtahús</a:t>
            </a:r>
          </a:p>
          <a:p>
            <a:pPr>
              <a:spcAft>
                <a:spcPts val="600"/>
              </a:spcAft>
            </a:pPr>
            <a:endParaRPr lang="is-IS" sz="1100" dirty="0" smtClean="0"/>
          </a:p>
          <a:p>
            <a:pPr>
              <a:spcAft>
                <a:spcPts val="600"/>
              </a:spcAft>
            </a:pPr>
            <a:r>
              <a:rPr lang="is-IS" sz="1400" dirty="0" smtClean="0"/>
              <a:t>Rafael </a:t>
            </a:r>
            <a:r>
              <a:rPr lang="is-IS" sz="1400" dirty="0" err="1" smtClean="0"/>
              <a:t>Pino</a:t>
            </a:r>
            <a:endParaRPr lang="is-IS" sz="1400" dirty="0" smtClean="0"/>
          </a:p>
          <a:p>
            <a:pPr>
              <a:spcAft>
                <a:spcPts val="600"/>
              </a:spcAft>
            </a:pPr>
            <a:r>
              <a:rPr lang="is-IS" sz="1400" dirty="0" smtClean="0"/>
              <a:t>Hreinn Loftsson</a:t>
            </a:r>
          </a:p>
          <a:p>
            <a:pPr>
              <a:spcAft>
                <a:spcPts val="600"/>
              </a:spcAft>
            </a:pPr>
            <a:r>
              <a:rPr lang="is-IS" sz="1400" dirty="0" err="1" smtClean="0"/>
              <a:t>Mót-X</a:t>
            </a:r>
            <a:endParaRPr lang="is-IS" sz="1400" dirty="0" smtClean="0"/>
          </a:p>
          <a:p>
            <a:pPr>
              <a:spcAft>
                <a:spcPts val="600"/>
              </a:spcAft>
            </a:pPr>
            <a:endParaRPr lang="is-IS" sz="1400" dirty="0"/>
          </a:p>
          <a:p>
            <a:pPr>
              <a:spcAft>
                <a:spcPts val="600"/>
              </a:spcAft>
            </a:pPr>
            <a:r>
              <a:rPr lang="is-IS" sz="1400" dirty="0" smtClean="0"/>
              <a:t>40-50 íbúðir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Þrepahúsnæði</a:t>
            </a:r>
          </a:p>
        </p:txBody>
      </p:sp>
      <p:sp>
        <p:nvSpPr>
          <p:cNvPr id="9" name="Rétthyrningur 8"/>
          <p:cNvSpPr/>
          <p:nvPr/>
        </p:nvSpPr>
        <p:spPr>
          <a:xfrm>
            <a:off x="7383780" y="2141220"/>
            <a:ext cx="891540" cy="175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2" name="Myn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523" y="1466488"/>
            <a:ext cx="9621677" cy="421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2908"/>
            <a:ext cx="12254976" cy="7694758"/>
          </a:xfrm>
          <a:prstGeom prst="rect">
            <a:avLst/>
          </a:prstGeom>
        </p:spPr>
      </p:pic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s-IS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VEÐURSTOFUHÆÐ</a:t>
            </a:r>
            <a:endParaRPr lang="is-IS" sz="24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609600" y="5915561"/>
            <a:ext cx="252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Skipulagsvinna hafin</a:t>
            </a:r>
          </a:p>
          <a:p>
            <a:pPr>
              <a:spcAft>
                <a:spcPts val="600"/>
              </a:spcAft>
            </a:pPr>
            <a:r>
              <a:rPr lang="is-IS" sz="1400" dirty="0" smtClean="0">
                <a:solidFill>
                  <a:schemeClr val="bg1"/>
                </a:solidFill>
              </a:rPr>
              <a:t>50-100 íbúðir</a:t>
            </a:r>
          </a:p>
        </p:txBody>
      </p:sp>
    </p:spTree>
    <p:extLst>
      <p:ext uri="{BB962C8B-B14F-4D97-AF65-F5344CB8AC3E}">
        <p14:creationId xmlns:p14="http://schemas.microsoft.com/office/powerpoint/2010/main" val="40934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arammi 2"/>
          <p:cNvSpPr txBox="1"/>
          <p:nvPr/>
        </p:nvSpPr>
        <p:spPr>
          <a:xfrm>
            <a:off x="609600" y="758602"/>
            <a:ext cx="11049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VEÐURSTOFUHÆÐ</a:t>
            </a:r>
            <a:endParaRPr lang="is-IS" sz="2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Textarammi 3"/>
          <p:cNvSpPr txBox="1"/>
          <p:nvPr/>
        </p:nvSpPr>
        <p:spPr>
          <a:xfrm>
            <a:off x="275666" y="4104104"/>
            <a:ext cx="2522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s-IS" sz="1400" b="1" dirty="0" smtClean="0"/>
              <a:t>Heimavellir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Leiguhúsnæði</a:t>
            </a:r>
          </a:p>
          <a:p>
            <a:pPr>
              <a:spcAft>
                <a:spcPts val="600"/>
              </a:spcAft>
            </a:pPr>
            <a:endParaRPr lang="is-IS" sz="1400" dirty="0" smtClean="0"/>
          </a:p>
          <a:p>
            <a:pPr>
              <a:spcAft>
                <a:spcPts val="600"/>
              </a:spcAft>
            </a:pPr>
            <a:r>
              <a:rPr lang="is-IS" sz="1400" dirty="0" smtClean="0"/>
              <a:t>Gláma Kím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Ístak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EFLA</a:t>
            </a:r>
          </a:p>
          <a:p>
            <a:pPr>
              <a:spcAft>
                <a:spcPts val="600"/>
              </a:spcAft>
            </a:pPr>
            <a:endParaRPr lang="is-IS" sz="1400" dirty="0"/>
          </a:p>
          <a:p>
            <a:pPr>
              <a:spcAft>
                <a:spcPts val="600"/>
              </a:spcAft>
            </a:pPr>
            <a:r>
              <a:rPr lang="is-IS" sz="1400" dirty="0" smtClean="0"/>
              <a:t>50-100 íbúðir</a:t>
            </a:r>
          </a:p>
          <a:p>
            <a:pPr>
              <a:spcAft>
                <a:spcPts val="600"/>
              </a:spcAft>
            </a:pPr>
            <a:r>
              <a:rPr lang="is-IS" sz="1400" dirty="0" smtClean="0"/>
              <a:t>Leiguhúsnæði</a:t>
            </a:r>
          </a:p>
        </p:txBody>
      </p:sp>
      <p:sp>
        <p:nvSpPr>
          <p:cNvPr id="9" name="Rétthyrningur 8"/>
          <p:cNvSpPr/>
          <p:nvPr/>
        </p:nvSpPr>
        <p:spPr>
          <a:xfrm>
            <a:off x="7383780" y="2141220"/>
            <a:ext cx="891540" cy="175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pic>
        <p:nvPicPr>
          <p:cNvPr id="5" name="Mynd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556" y="1638300"/>
            <a:ext cx="7883409" cy="44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4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ynd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1" b="4624"/>
          <a:stretch/>
        </p:blipFill>
        <p:spPr>
          <a:xfrm>
            <a:off x="0" y="1"/>
            <a:ext cx="12192000" cy="6870700"/>
          </a:xfrm>
          <a:prstGeom prst="rect">
            <a:avLst/>
          </a:prstGeom>
        </p:spPr>
      </p:pic>
      <p:sp>
        <p:nvSpPr>
          <p:cNvPr id="2" name="Textarammi 1"/>
          <p:cNvSpPr txBox="1"/>
          <p:nvPr/>
        </p:nvSpPr>
        <p:spPr>
          <a:xfrm>
            <a:off x="0" y="495884"/>
            <a:ext cx="12192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55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HAGKVÆMT HÚSNÆÐI Í REYKJAVÍK</a:t>
            </a:r>
          </a:p>
        </p:txBody>
      </p:sp>
    </p:spTree>
    <p:extLst>
      <p:ext uri="{BB962C8B-B14F-4D97-AF65-F5344CB8AC3E}">
        <p14:creationId xmlns:p14="http://schemas.microsoft.com/office/powerpoint/2010/main" val="2164544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þ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þ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762</Words>
  <Application>Microsoft Office PowerPoint</Application>
  <PresentationFormat>Víðskjár</PresentationFormat>
  <Paragraphs>296</Paragraphs>
  <Slides>30</Slides>
  <Notes>0</Notes>
  <HiddenSlides>0</HiddenSlides>
  <MMClips>0</MMClips>
  <ScaleCrop>false</ScaleCrop>
  <HeadingPairs>
    <vt:vector size="8" baseType="variant">
      <vt:variant>
        <vt:lpstr>Notaðar leturgerðir</vt:lpstr>
      </vt:variant>
      <vt:variant>
        <vt:i4>7</vt:i4>
      </vt:variant>
      <vt:variant>
        <vt:lpstr>Þema</vt:lpstr>
      </vt:variant>
      <vt:variant>
        <vt:i4>1</vt:i4>
      </vt:variant>
      <vt:variant>
        <vt:lpstr>Innfelldir OLE-þjónar</vt:lpstr>
      </vt:variant>
      <vt:variant>
        <vt:i4>1</vt:i4>
      </vt:variant>
      <vt:variant>
        <vt:lpstr>Skyggnutitlar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Minion Pro</vt:lpstr>
      <vt:lpstr>Minion Pro SmBd</vt:lpstr>
      <vt:lpstr>Segoe UI Light</vt:lpstr>
      <vt:lpstr>Times New Roman</vt:lpstr>
      <vt:lpstr>Office þema</vt:lpstr>
      <vt:lpstr>Worksheet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</vt:vector>
  </TitlesOfParts>
  <Company>Reykjavíkurborg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PowerPoint-kynning</dc:title>
  <dc:creator>Óli Örn Eiríksson</dc:creator>
  <cp:lastModifiedBy>RHUSFUNDIR</cp:lastModifiedBy>
  <cp:revision>34</cp:revision>
  <dcterms:created xsi:type="dcterms:W3CDTF">2018-10-30T09:32:59Z</dcterms:created>
  <dcterms:modified xsi:type="dcterms:W3CDTF">2018-11-02T08:48:11Z</dcterms:modified>
</cp:coreProperties>
</file>