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64" r:id="rId2"/>
    <p:sldId id="272" r:id="rId3"/>
    <p:sldId id="258" r:id="rId4"/>
    <p:sldId id="273" r:id="rId5"/>
    <p:sldId id="274" r:id="rId6"/>
    <p:sldId id="275" r:id="rId7"/>
    <p:sldId id="295" r:id="rId8"/>
    <p:sldId id="288" r:id="rId9"/>
    <p:sldId id="298" r:id="rId10"/>
    <p:sldId id="299" r:id="rId11"/>
    <p:sldId id="300" r:id="rId12"/>
    <p:sldId id="311" r:id="rId13"/>
    <p:sldId id="312" r:id="rId14"/>
    <p:sldId id="313" r:id="rId15"/>
    <p:sldId id="276" r:id="rId16"/>
    <p:sldId id="277" r:id="rId17"/>
    <p:sldId id="296" r:id="rId18"/>
    <p:sldId id="302" r:id="rId19"/>
    <p:sldId id="303" r:id="rId20"/>
    <p:sldId id="314" r:id="rId21"/>
    <p:sldId id="315" r:id="rId22"/>
    <p:sldId id="31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2281" autoAdjust="0"/>
  </p:normalViewPr>
  <p:slideViewPr>
    <p:cSldViewPr snapToGrid="0">
      <p:cViewPr varScale="1">
        <p:scale>
          <a:sx n="105" d="100"/>
          <a:sy n="105" d="100"/>
        </p:scale>
        <p:origin x="7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80AEC-E493-4781-B289-0F7D23A34697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70D8D-AD25-428A-9562-0B2D65A34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210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70D8D-AD25-428A-9562-0B2D65A340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431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s-IS" dirty="0"/>
              <a:t>Bætir rakastig og kemur í veg fyrir myglu vegna raka.</a:t>
            </a:r>
          </a:p>
          <a:p>
            <a:r>
              <a:rPr lang="is-IS" dirty="0"/>
              <a:t>Tryggir að húsin séu þétt og leki ekki.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70D8D-AD25-428A-9562-0B2D65A3400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487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70D8D-AD25-428A-9562-0B2D65A3400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127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70D8D-AD25-428A-9562-0B2D65A3400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23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70D8D-AD25-428A-9562-0B2D65A3400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94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70D8D-AD25-428A-9562-0B2D65A3400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137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70D8D-AD25-428A-9562-0B2D65A3400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729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70D8D-AD25-428A-9562-0B2D65A3400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633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70D8D-AD25-428A-9562-0B2D65A3400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2936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70D8D-AD25-428A-9562-0B2D65A3400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4340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70D8D-AD25-428A-9562-0B2D65A3400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7093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70D8D-AD25-428A-9562-0B2D65A3400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5319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70D8D-AD25-428A-9562-0B2D65A3400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158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70D8D-AD25-428A-9562-0B2D65A3400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4110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70D8D-AD25-428A-9562-0B2D65A3400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6807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70D8D-AD25-428A-9562-0B2D65A3400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783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70D8D-AD25-428A-9562-0B2D65A3400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021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70D8D-AD25-428A-9562-0B2D65A3400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551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2C2B-71ED-4C61-9B02-318D07D8485E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8908-4A4C-4362-95C0-D8BE6246E71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8153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2C2B-71ED-4C61-9B02-318D07D8485E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8908-4A4C-4362-95C0-D8BE6246E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417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2C2B-71ED-4C61-9B02-318D07D8485E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8908-4A4C-4362-95C0-D8BE6246E71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104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2C2B-71ED-4C61-9B02-318D07D8485E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8908-4A4C-4362-95C0-D8BE6246E7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405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2C2B-71ED-4C61-9B02-318D07D8485E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8908-4A4C-4362-95C0-D8BE6246E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067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2C2B-71ED-4C61-9B02-318D07D8485E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8908-4A4C-4362-95C0-D8BE6246E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006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2C2B-71ED-4C61-9B02-318D07D8485E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8908-4A4C-4362-95C0-D8BE6246E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250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D7E2C2B-71ED-4C61-9B02-318D07D8485E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C388908-4A4C-4362-95C0-D8BE6246E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394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2C2B-71ED-4C61-9B02-318D07D8485E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8908-4A4C-4362-95C0-D8BE6246E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856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2C2B-71ED-4C61-9B02-318D07D8485E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8908-4A4C-4362-95C0-D8BE6246E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37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2C2B-71ED-4C61-9B02-318D07D8485E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388908-4A4C-4362-95C0-D8BE6246E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59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D7E2C2B-71ED-4C61-9B02-318D07D8485E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C388908-4A4C-4362-95C0-D8BE6246E71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9583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E62A2-FF4B-4B95-B377-92ACDB322A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s-IS" sz="4000" dirty="0"/>
              <a:t>Skandinavískt byggingarkerfi – hagkvæmt húsnæði</a:t>
            </a:r>
            <a:endParaRPr lang="en-US" sz="4000" dirty="0"/>
          </a:p>
        </p:txBody>
      </p:sp>
      <p:pic>
        <p:nvPicPr>
          <p:cNvPr id="5" name="Picture 4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9950547D-B91B-4A5C-9355-6F94F2B5E6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9" y="121800"/>
            <a:ext cx="935601" cy="6591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67E727-99D1-409D-AD73-351FB6CC5CDA}"/>
              </a:ext>
            </a:extLst>
          </p:cNvPr>
          <p:cNvSpPr txBox="1"/>
          <p:nvPr/>
        </p:nvSpPr>
        <p:spPr>
          <a:xfrm>
            <a:off x="1160891" y="5025224"/>
            <a:ext cx="30033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dirty="0"/>
              <a:t>Júlíus Þór Júlíusson</a:t>
            </a:r>
          </a:p>
          <a:p>
            <a:r>
              <a:rPr lang="is-IS" dirty="0"/>
              <a:t>Byggingarverkfræðingur M.Sc.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664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7628A-BF1C-41FD-8593-62BD17C58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889348"/>
            <a:ext cx="10058400" cy="848012"/>
          </a:xfrm>
        </p:spPr>
        <p:txBody>
          <a:bodyPr/>
          <a:lstStyle/>
          <a:p>
            <a:r>
              <a:rPr lang="is-IS" dirty="0"/>
              <a:t>Hoffell ehf.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AD020F-645F-47B9-9C8C-A660D1FD2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Hoffell ehf. er byggingarfyrirtæki sem byggir hús að skandinavískri fyrirmynd.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Samstarfsaðili arkitektastofunnar  og þróunarfélagsins Urbanhus frá Haugesund í Noregi.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Urbanhus er í nánu samstarfi við dreifingaraðila byggingarefna og byggingarkerfis.</a:t>
            </a:r>
            <a:endParaRPr lang="en-US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is-IS" dirty="0"/>
              <a:t>Hoffell í samstarfi við dreifingaraðila um kaup á byggingarvörum og byggingarkerfi frá Skandinavíu.</a:t>
            </a:r>
            <a:endParaRPr lang="en-US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is-IS" dirty="0"/>
              <a:t>Byggjum hús fyrir einstaklinga og félög.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AD85B2C4-E267-40FD-8E47-524F3C25D2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9" y="121800"/>
            <a:ext cx="935601" cy="6591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81DB49-4B08-4BB3-93F9-C99C5AD99D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67308"/>
            <a:ext cx="6147186" cy="378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80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7628A-BF1C-41FD-8593-62BD17C58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889348"/>
            <a:ext cx="10058400" cy="848012"/>
          </a:xfrm>
        </p:spPr>
        <p:txBody>
          <a:bodyPr/>
          <a:lstStyle/>
          <a:p>
            <a:r>
              <a:rPr lang="is-IS" dirty="0"/>
              <a:t>Húsin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AD020F-645F-47B9-9C8C-A660D1FD2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7919" y="1845735"/>
            <a:ext cx="5464007" cy="4023360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is-IS" dirty="0"/>
              <a:t>Líftími húsanna er sambærilegur við steypt hús.</a:t>
            </a:r>
            <a:endParaRPr lang="en-US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is-IS" dirty="0"/>
              <a:t>Engin mygla!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s-IS" dirty="0"/>
              <a:t>Húsin eru almennt byggð með loftræstikerfi með varmaendurgjöf sem bætir loftgæði, rakastig og tryggir hreyfingu á innilofti.</a:t>
            </a:r>
            <a:endParaRPr lang="en-US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is-IS" dirty="0"/>
              <a:t>Húsin eru loftþéttleikaprófuð á byggingartíma til að tryggja gæði og þéttleika - Loftþrýstingur settur á húsið og myndavélar skynja þéttleikann.</a:t>
            </a:r>
            <a:endParaRPr lang="en-US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is-IS" dirty="0"/>
              <a:t>Léttar klæðningar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s-IS" dirty="0"/>
              <a:t>Timbur, bæði málað eða meðhöndlað, gegnumdreypt timbur (viðhaldslítið með 50 ára ábyrgð).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s-IS" dirty="0"/>
              <a:t>Ál- og trefjasementsplötur.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70FE7B53-CEFB-44C8-A236-67D0752800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9" y="121800"/>
            <a:ext cx="935601" cy="659173"/>
          </a:xfrm>
          <a:prstGeom prst="rect">
            <a:avLst/>
          </a:prstGeom>
        </p:spPr>
      </p:pic>
      <p:pic>
        <p:nvPicPr>
          <p:cNvPr id="7" name="Picture 6" descr="A large white building&#10;&#10;Description generated with high confidence">
            <a:extLst>
              <a:ext uri="{FF2B5EF4-FFF2-40B4-BE49-F238E27FC236}">
                <a16:creationId xmlns:a16="http://schemas.microsoft.com/office/drawing/2014/main" id="{C08505A8-048C-4846-B659-46500FA140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4" r="12342" b="19991"/>
          <a:stretch/>
        </p:blipFill>
        <p:spPr>
          <a:xfrm>
            <a:off x="-1" y="1737360"/>
            <a:ext cx="5777345" cy="40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894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7628A-BF1C-41FD-8593-62BD17C58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889348"/>
            <a:ext cx="10058400" cy="848012"/>
          </a:xfrm>
        </p:spPr>
        <p:txBody>
          <a:bodyPr/>
          <a:lstStyle/>
          <a:p>
            <a:r>
              <a:rPr lang="is-IS"/>
              <a:t>Byggingartæknin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AD020F-645F-47B9-9C8C-A660D1FD2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12291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nn-NO" sz="1600" dirty="0"/>
              <a:t>Byggingarkerfið kemur frá stærsta dreifingaraðila á byggingarefni og byggingarkerfum í Noregi.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nn-NO" sz="16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600" dirty="0" err="1"/>
              <a:t>Byggingarkerfið</a:t>
            </a:r>
            <a:r>
              <a:rPr lang="en-US" sz="1600" dirty="0"/>
              <a:t> </a:t>
            </a:r>
            <a:r>
              <a:rPr lang="en-US" sz="1600" dirty="0" err="1"/>
              <a:t>er</a:t>
            </a:r>
            <a:r>
              <a:rPr lang="en-US" sz="1600" dirty="0"/>
              <a:t> </a:t>
            </a:r>
            <a:r>
              <a:rPr lang="en-US" sz="1600" dirty="0" err="1"/>
              <a:t>með</a:t>
            </a:r>
            <a:r>
              <a:rPr lang="en-US" sz="1600" dirty="0"/>
              <a:t> </a:t>
            </a:r>
            <a:r>
              <a:rPr lang="en-US" sz="1600" dirty="0" err="1"/>
              <a:t>langa</a:t>
            </a:r>
            <a:r>
              <a:rPr lang="en-US" sz="1600" dirty="0"/>
              <a:t> </a:t>
            </a:r>
            <a:r>
              <a:rPr lang="en-US" sz="1600" dirty="0" err="1"/>
              <a:t>reynslu</a:t>
            </a:r>
            <a:r>
              <a:rPr lang="en-US" sz="1600" dirty="0"/>
              <a:t> í </a:t>
            </a:r>
            <a:r>
              <a:rPr lang="en-US" sz="1600" dirty="0" err="1"/>
              <a:t>Noregi</a:t>
            </a:r>
            <a:r>
              <a:rPr lang="en-US" sz="1600" dirty="0"/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600" dirty="0"/>
              <a:t> </a:t>
            </a:r>
            <a:r>
              <a:rPr lang="en-US" sz="1600" dirty="0" err="1"/>
              <a:t>Burðarvirkið</a:t>
            </a:r>
            <a:r>
              <a:rPr lang="en-US" sz="1600" dirty="0"/>
              <a:t> </a:t>
            </a:r>
            <a:r>
              <a:rPr lang="en-US" sz="1600" dirty="0" err="1"/>
              <a:t>byggist</a:t>
            </a:r>
            <a:r>
              <a:rPr lang="en-US" sz="1600" dirty="0"/>
              <a:t> </a:t>
            </a:r>
            <a:r>
              <a:rPr lang="en-US" sz="1600" dirty="0" err="1"/>
              <a:t>upp</a:t>
            </a:r>
            <a:r>
              <a:rPr lang="en-US" sz="1600" dirty="0"/>
              <a:t> </a:t>
            </a:r>
            <a:r>
              <a:rPr lang="en-US" sz="1600" dirty="0" err="1"/>
              <a:t>af</a:t>
            </a:r>
            <a:r>
              <a:rPr lang="en-US" sz="1600" dirty="0"/>
              <a:t> </a:t>
            </a:r>
            <a:r>
              <a:rPr lang="en-US" sz="1600" dirty="0" err="1"/>
              <a:t>veggstoðum</a:t>
            </a:r>
            <a:r>
              <a:rPr lang="en-US" sz="1600" dirty="0"/>
              <a:t>, </a:t>
            </a:r>
            <a:r>
              <a:rPr lang="en-US" sz="1600" dirty="0" err="1"/>
              <a:t>gólf</a:t>
            </a:r>
            <a:r>
              <a:rPr lang="en-US" sz="1600" dirty="0"/>
              <a:t>- </a:t>
            </a:r>
            <a:r>
              <a:rPr lang="en-US" sz="1600" dirty="0" err="1"/>
              <a:t>og</a:t>
            </a:r>
            <a:r>
              <a:rPr lang="en-US" sz="1600" dirty="0"/>
              <a:t> </a:t>
            </a:r>
            <a:r>
              <a:rPr lang="en-US" sz="1600" dirty="0" err="1"/>
              <a:t>þakbitum</a:t>
            </a:r>
            <a:r>
              <a:rPr lang="en-US" sz="1600" dirty="0"/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600" dirty="0" err="1"/>
              <a:t>Góð</a:t>
            </a:r>
            <a:r>
              <a:rPr lang="en-US" sz="1600" dirty="0"/>
              <a:t> </a:t>
            </a:r>
            <a:r>
              <a:rPr lang="en-US" sz="1600" dirty="0" err="1"/>
              <a:t>stífing</a:t>
            </a:r>
            <a:r>
              <a:rPr lang="en-US" sz="1600" dirty="0"/>
              <a:t> á </a:t>
            </a:r>
            <a:r>
              <a:rPr lang="en-US" sz="1600" dirty="0" err="1"/>
              <a:t>útveggjum</a:t>
            </a:r>
            <a:r>
              <a:rPr lang="en-US" sz="1600" dirty="0"/>
              <a:t> </a:t>
            </a:r>
            <a:r>
              <a:rPr lang="en-US" sz="1600" dirty="0" err="1"/>
              <a:t>með</a:t>
            </a:r>
            <a:r>
              <a:rPr lang="en-US" sz="1600" dirty="0"/>
              <a:t> </a:t>
            </a:r>
            <a:r>
              <a:rPr lang="en-US" sz="1600" dirty="0" err="1"/>
              <a:t>skástífum</a:t>
            </a:r>
            <a:r>
              <a:rPr lang="en-US" sz="1600" dirty="0"/>
              <a:t> </a:t>
            </a:r>
            <a:r>
              <a:rPr lang="en-US" sz="1600" dirty="0" err="1"/>
              <a:t>frá</a:t>
            </a:r>
            <a:r>
              <a:rPr lang="en-US" sz="1600" dirty="0"/>
              <a:t> ISOLA</a:t>
            </a:r>
          </a:p>
          <a:p>
            <a:pPr lvl="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is-IS" sz="1600" dirty="0"/>
              <a:t>Hentug byggingaraðferð  - byggingarefnið forsniðið og merkt</a:t>
            </a:r>
          </a:p>
          <a:p>
            <a:pPr lvl="1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is-IS" sz="1400" dirty="0"/>
              <a:t>Minni sóun - Engin sögun í burðarvirki</a:t>
            </a:r>
          </a:p>
          <a:p>
            <a:pPr lvl="1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is-IS" sz="1400" dirty="0"/>
              <a:t>Minni flutningskostnaður.</a:t>
            </a:r>
            <a:endParaRPr lang="en-US" sz="1400" dirty="0"/>
          </a:p>
          <a:p>
            <a:pPr lvl="1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is-IS" sz="1400" dirty="0"/>
              <a:t>Meiri byggingarhraði</a:t>
            </a:r>
          </a:p>
          <a:p>
            <a:pPr lvl="1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is-IS" sz="1400" dirty="0"/>
              <a:t>minni hætta á mistökum.</a:t>
            </a:r>
          </a:p>
          <a:p>
            <a:pPr lvl="0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is-IS" sz="1600" dirty="0"/>
              <a:t>Möguleikar í samsetningu eininga innanhúss sem eru svo flutt á verkstað.</a:t>
            </a:r>
            <a:endParaRPr lang="en-US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4896F2-8233-4352-B668-7A10E2E78C9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5456" b="24551"/>
          <a:stretch/>
        </p:blipFill>
        <p:spPr bwMode="auto">
          <a:xfrm>
            <a:off x="0" y="1737359"/>
            <a:ext cx="6096000" cy="4445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801936C4-1AC3-4ADE-A8C2-75DFC8EE9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9" y="121800"/>
            <a:ext cx="935601" cy="65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505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7628A-BF1C-41FD-8593-62BD17C58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889348"/>
            <a:ext cx="10058400" cy="848012"/>
          </a:xfrm>
        </p:spPr>
        <p:txBody>
          <a:bodyPr/>
          <a:lstStyle/>
          <a:p>
            <a:r>
              <a:rPr lang="is-IS" dirty="0"/>
              <a:t>Aðföng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AD020F-645F-47B9-9C8C-A660D1FD22E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err="1"/>
              <a:t>Gluggar</a:t>
            </a:r>
            <a:r>
              <a:rPr lang="en-US" dirty="0"/>
              <a:t> </a:t>
            </a:r>
            <a:r>
              <a:rPr lang="en-US" dirty="0" err="1"/>
              <a:t>eru</a:t>
            </a:r>
            <a:r>
              <a:rPr lang="en-US" dirty="0"/>
              <a:t> </a:t>
            </a:r>
            <a:r>
              <a:rPr lang="en-US" dirty="0" err="1"/>
              <a:t>ál-tré</a:t>
            </a:r>
            <a:r>
              <a:rPr lang="en-US" dirty="0"/>
              <a:t> </a:t>
            </a:r>
            <a:r>
              <a:rPr lang="en-US" dirty="0" err="1"/>
              <a:t>gluggar</a:t>
            </a:r>
            <a:r>
              <a:rPr lang="en-US" dirty="0"/>
              <a:t> </a:t>
            </a:r>
            <a:r>
              <a:rPr lang="en-US" dirty="0" err="1"/>
              <a:t>frá</a:t>
            </a:r>
            <a:r>
              <a:rPr lang="en-US" dirty="0"/>
              <a:t> í </a:t>
            </a:r>
            <a:r>
              <a:rPr lang="en-US" dirty="0" err="1"/>
              <a:t>Noregi</a:t>
            </a:r>
            <a:r>
              <a:rPr lang="en-US" dirty="0"/>
              <a:t>. </a:t>
            </a:r>
            <a:r>
              <a:rPr lang="en-US" dirty="0" err="1"/>
              <a:t>Prófaðir</a:t>
            </a:r>
            <a:r>
              <a:rPr lang="en-US" dirty="0"/>
              <a:t> </a:t>
            </a:r>
            <a:r>
              <a:rPr lang="en-US" dirty="0" err="1"/>
              <a:t>fyrir</a:t>
            </a:r>
            <a:r>
              <a:rPr lang="en-US" dirty="0"/>
              <a:t> </a:t>
            </a:r>
            <a:r>
              <a:rPr lang="en-US" dirty="0" err="1"/>
              <a:t>íslenskar</a:t>
            </a:r>
            <a:r>
              <a:rPr lang="en-US" dirty="0"/>
              <a:t> </a:t>
            </a:r>
            <a:r>
              <a:rPr lang="en-US" dirty="0" err="1"/>
              <a:t>aðstæður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Hoffell hefur aðgang að</a:t>
            </a:r>
            <a:r>
              <a:rPr lang="en-US" dirty="0"/>
              <a:t> </a:t>
            </a:r>
            <a:r>
              <a:rPr lang="en-US" dirty="0" err="1"/>
              <a:t>innréttingum</a:t>
            </a:r>
            <a:r>
              <a:rPr lang="en-US" dirty="0"/>
              <a:t>, </a:t>
            </a:r>
            <a:r>
              <a:rPr lang="en-US" dirty="0" err="1"/>
              <a:t>hurðum</a:t>
            </a:r>
            <a:r>
              <a:rPr lang="en-US" dirty="0"/>
              <a:t>, </a:t>
            </a:r>
            <a:r>
              <a:rPr lang="en-US" dirty="0" err="1"/>
              <a:t>gólfefnum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loftræstikerfi</a:t>
            </a:r>
            <a:r>
              <a:rPr lang="en-US" dirty="0"/>
              <a:t> </a:t>
            </a:r>
            <a:r>
              <a:rPr lang="en-US" dirty="0" err="1"/>
              <a:t>beint</a:t>
            </a:r>
            <a:r>
              <a:rPr lang="en-US" dirty="0"/>
              <a:t> </a:t>
            </a:r>
            <a:r>
              <a:rPr lang="en-US" dirty="0" err="1"/>
              <a:t>frá</a:t>
            </a:r>
            <a:r>
              <a:rPr lang="en-US" dirty="0"/>
              <a:t> </a:t>
            </a:r>
            <a:r>
              <a:rPr lang="en-US" dirty="0" err="1"/>
              <a:t>dreifingaraðila</a:t>
            </a:r>
            <a:r>
              <a:rPr lang="en-US" dirty="0"/>
              <a:t> í </a:t>
            </a:r>
            <a:r>
              <a:rPr lang="en-US" dirty="0" err="1"/>
              <a:t>skandinavíu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Afhendingartími um 8 vikur þ</a:t>
            </a:r>
            <a:r>
              <a:rPr lang="en-US" dirty="0" err="1"/>
              <a:t>egar</a:t>
            </a:r>
            <a:r>
              <a:rPr lang="en-US" dirty="0"/>
              <a:t> </a:t>
            </a:r>
            <a:r>
              <a:rPr lang="en-US" dirty="0" err="1"/>
              <a:t>pöntun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frágengin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E</a:t>
            </a:r>
            <a:r>
              <a:rPr lang="en-US" dirty="0" err="1"/>
              <a:t>fnið</a:t>
            </a:r>
            <a:r>
              <a:rPr lang="en-US" dirty="0"/>
              <a:t> </a:t>
            </a:r>
            <a:r>
              <a:rPr lang="en-US" dirty="0" err="1"/>
              <a:t>kemur</a:t>
            </a:r>
            <a:r>
              <a:rPr lang="en-US" dirty="0"/>
              <a:t> í </a:t>
            </a:r>
            <a:r>
              <a:rPr lang="en-US" dirty="0" err="1"/>
              <a:t>gámum</a:t>
            </a:r>
            <a:r>
              <a:rPr lang="en-US" dirty="0"/>
              <a:t> </a:t>
            </a:r>
            <a:r>
              <a:rPr lang="en-US" dirty="0" err="1"/>
              <a:t>með</a:t>
            </a:r>
            <a:r>
              <a:rPr lang="en-US" dirty="0"/>
              <a:t> </a:t>
            </a:r>
            <a:r>
              <a:rPr lang="en-US" dirty="0" err="1"/>
              <a:t>hliðaropnun</a:t>
            </a:r>
            <a:r>
              <a:rPr lang="en-US" dirty="0"/>
              <a:t>. </a:t>
            </a:r>
            <a:r>
              <a:rPr lang="en-US" dirty="0" err="1"/>
              <a:t>Hægt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geyma</a:t>
            </a:r>
            <a:r>
              <a:rPr lang="en-US" dirty="0"/>
              <a:t> </a:t>
            </a:r>
            <a:r>
              <a:rPr lang="en-US" dirty="0" err="1"/>
              <a:t>byggingarefnið</a:t>
            </a:r>
            <a:r>
              <a:rPr lang="en-US" dirty="0"/>
              <a:t> </a:t>
            </a:r>
            <a:r>
              <a:rPr lang="en-US" dirty="0" err="1"/>
              <a:t>þurrt</a:t>
            </a:r>
            <a:r>
              <a:rPr lang="en-US" dirty="0"/>
              <a:t> á </a:t>
            </a:r>
            <a:r>
              <a:rPr lang="en-US" dirty="0" err="1"/>
              <a:t>verkstað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með</a:t>
            </a:r>
            <a:r>
              <a:rPr lang="en-US" dirty="0"/>
              <a:t> </a:t>
            </a:r>
            <a:r>
              <a:rPr lang="en-US" dirty="0" err="1"/>
              <a:t>auðvelt</a:t>
            </a:r>
            <a:r>
              <a:rPr lang="en-US" dirty="0"/>
              <a:t> </a:t>
            </a:r>
            <a:r>
              <a:rPr lang="en-US" dirty="0" err="1"/>
              <a:t>aðgengi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A7FAFB-B823-4875-82A4-28002238F5E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5" r="51481" b="19890"/>
          <a:stretch/>
        </p:blipFill>
        <p:spPr bwMode="auto">
          <a:xfrm>
            <a:off x="0" y="1737360"/>
            <a:ext cx="6096000" cy="4528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45B76E25-02C3-403E-8AD1-F0024C50F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9" y="121800"/>
            <a:ext cx="935601" cy="65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726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7628A-BF1C-41FD-8593-62BD17C58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889348"/>
            <a:ext cx="10058400" cy="848012"/>
          </a:xfrm>
        </p:spPr>
        <p:txBody>
          <a:bodyPr/>
          <a:lstStyle/>
          <a:p>
            <a:r>
              <a:rPr lang="is-IS" dirty="0"/>
              <a:t>BREEAM-NOR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AD020F-645F-47B9-9C8C-A660D1FD2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78400" y="1845735"/>
            <a:ext cx="6177280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Kolefnisfótspor timburs er lítið borið saman við annað byggingarefni.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Dreifingaraðili byggingarkerfisins hefur komið að um 50 verkefnum víðsvegar um Noreg í byggingu húsa með BREEAM-NOR vottun.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E</a:t>
            </a:r>
            <a:r>
              <a:rPr lang="en-US" dirty="0" err="1"/>
              <a:t>ru</a:t>
            </a:r>
            <a:r>
              <a:rPr lang="en-US" dirty="0"/>
              <a:t> </a:t>
            </a:r>
            <a:r>
              <a:rPr lang="en-US" dirty="0" err="1"/>
              <a:t>með</a:t>
            </a:r>
            <a:r>
              <a:rPr lang="en-US" dirty="0"/>
              <a:t> 8 </a:t>
            </a:r>
            <a:r>
              <a:rPr lang="en-US" dirty="0" err="1"/>
              <a:t>vottaðar</a:t>
            </a:r>
            <a:r>
              <a:rPr lang="en-US" dirty="0"/>
              <a:t> </a:t>
            </a:r>
            <a:r>
              <a:rPr lang="en-US" dirty="0" err="1"/>
              <a:t>verksmiðjur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framleiða</a:t>
            </a:r>
            <a:r>
              <a:rPr lang="en-US" dirty="0"/>
              <a:t> </a:t>
            </a:r>
            <a:r>
              <a:rPr lang="en-US" dirty="0" err="1"/>
              <a:t>efni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eru</a:t>
            </a:r>
            <a:r>
              <a:rPr lang="en-US" dirty="0"/>
              <a:t> </a:t>
            </a:r>
            <a:r>
              <a:rPr lang="en-US" dirty="0" err="1"/>
              <a:t>með</a:t>
            </a:r>
            <a:r>
              <a:rPr lang="en-US" dirty="0"/>
              <a:t> PEFC ( </a:t>
            </a:r>
            <a:r>
              <a:rPr lang="en-US" dirty="0" err="1"/>
              <a:t>Programme</a:t>
            </a:r>
            <a:r>
              <a:rPr lang="en-US" dirty="0"/>
              <a:t> for the Endorsement of Forest Certification) </a:t>
            </a:r>
            <a:r>
              <a:rPr lang="en-US" dirty="0" err="1"/>
              <a:t>og</a:t>
            </a:r>
            <a:r>
              <a:rPr lang="en-US" dirty="0"/>
              <a:t> FSC (Forest Stewardship Council)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Eru með kerfi sem heldur utan um sölu á öllum aðföngum húsbyggingar með EPD (</a:t>
            </a:r>
            <a:r>
              <a:rPr lang="en-US" dirty="0"/>
              <a:t>Environmental Product Declaration)</a:t>
            </a:r>
            <a:r>
              <a:rPr lang="is-IS" dirty="0"/>
              <a:t> ætlaðar til BREEAM NOR vottunar.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BREEAM-NOR">
            <a:extLst>
              <a:ext uri="{FF2B5EF4-FFF2-40B4-BE49-F238E27FC236}">
                <a16:creationId xmlns:a16="http://schemas.microsoft.com/office/drawing/2014/main" id="{325679DE-F7AA-40F8-93DA-0782ABE77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480" y="2555412"/>
            <a:ext cx="2938833" cy="273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7B80B9ED-1146-425B-8A5A-B5B1D4D84B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9" y="121800"/>
            <a:ext cx="935601" cy="65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3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7628A-BF1C-41FD-8593-62BD17C58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889348"/>
            <a:ext cx="10058400" cy="848012"/>
          </a:xfrm>
        </p:spPr>
        <p:txBody>
          <a:bodyPr/>
          <a:lstStyle/>
          <a:p>
            <a:r>
              <a:rPr lang="is-IS" dirty="0"/>
              <a:t>Nokkrar myndir</a:t>
            </a:r>
            <a:endParaRPr lang="en-US" dirty="0"/>
          </a:p>
        </p:txBody>
      </p:sp>
      <p:pic>
        <p:nvPicPr>
          <p:cNvPr id="7" name="Picture 6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7B80B9ED-1146-425B-8A5A-B5B1D4D84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9" y="121800"/>
            <a:ext cx="935601" cy="659173"/>
          </a:xfrm>
          <a:prstGeom prst="rect">
            <a:avLst/>
          </a:prstGeom>
        </p:spPr>
      </p:pic>
      <p:pic>
        <p:nvPicPr>
          <p:cNvPr id="4" name="Picture 3" descr="A house with trees in the background&#10;&#10;Description generated with very high confidence">
            <a:extLst>
              <a:ext uri="{FF2B5EF4-FFF2-40B4-BE49-F238E27FC236}">
                <a16:creationId xmlns:a16="http://schemas.microsoft.com/office/drawing/2014/main" id="{171FCBB7-CB06-4225-8659-DC4B8DCE02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051" y="1737360"/>
            <a:ext cx="6911340" cy="460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269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7628A-BF1C-41FD-8593-62BD17C58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889348"/>
            <a:ext cx="10058400" cy="848012"/>
          </a:xfrm>
        </p:spPr>
        <p:txBody>
          <a:bodyPr/>
          <a:lstStyle/>
          <a:p>
            <a:r>
              <a:rPr lang="is-IS" dirty="0"/>
              <a:t>Nokkrar myndir</a:t>
            </a:r>
            <a:endParaRPr lang="en-US" dirty="0"/>
          </a:p>
        </p:txBody>
      </p:sp>
      <p:pic>
        <p:nvPicPr>
          <p:cNvPr id="7" name="Picture 6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7B80B9ED-1146-425B-8A5A-B5B1D4D84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9" y="121800"/>
            <a:ext cx="935601" cy="659173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D85188-AFAE-47D1-BE3F-FD95B39E6F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76057" y="5968652"/>
            <a:ext cx="4937760" cy="440575"/>
          </a:xfrm>
        </p:spPr>
        <p:txBody>
          <a:bodyPr/>
          <a:lstStyle/>
          <a:p>
            <a:pPr marL="0" indent="0">
              <a:buNone/>
            </a:pPr>
            <a:r>
              <a:rPr lang="is-IS" dirty="0"/>
              <a:t>4 íbúða hús frá Urbanhus</a:t>
            </a:r>
            <a:endParaRPr lang="en-US" dirty="0"/>
          </a:p>
        </p:txBody>
      </p:sp>
      <p:pic>
        <p:nvPicPr>
          <p:cNvPr id="8" name="Picture 7" descr="A large white building&#10;&#10;Description generated with high confidence">
            <a:extLst>
              <a:ext uri="{FF2B5EF4-FFF2-40B4-BE49-F238E27FC236}">
                <a16:creationId xmlns:a16="http://schemas.microsoft.com/office/drawing/2014/main" id="{005CBE3B-AE69-46D7-B44F-92F2B3F8475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7360"/>
            <a:ext cx="12142462" cy="427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761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7628A-BF1C-41FD-8593-62BD17C58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889348"/>
            <a:ext cx="10058400" cy="848012"/>
          </a:xfrm>
        </p:spPr>
        <p:txBody>
          <a:bodyPr/>
          <a:lstStyle/>
          <a:p>
            <a:r>
              <a:rPr lang="is-IS" dirty="0"/>
              <a:t>Nokkrar myndir</a:t>
            </a:r>
            <a:endParaRPr lang="en-US" dirty="0"/>
          </a:p>
        </p:txBody>
      </p:sp>
      <p:pic>
        <p:nvPicPr>
          <p:cNvPr id="7" name="Picture 6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7B80B9ED-1146-425B-8A5A-B5B1D4D84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9" y="121800"/>
            <a:ext cx="935601" cy="6591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66B874-F9AE-4536-AD4B-1DEE927B81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688" y="1745801"/>
            <a:ext cx="6904789" cy="4222851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2FBF593E-6ED1-4CF8-A8AA-8C5DFD92321A}"/>
              </a:ext>
            </a:extLst>
          </p:cNvPr>
          <p:cNvSpPr txBox="1">
            <a:spLocks/>
          </p:cNvSpPr>
          <p:nvPr/>
        </p:nvSpPr>
        <p:spPr>
          <a:xfrm>
            <a:off x="1158240" y="5977093"/>
            <a:ext cx="4937760" cy="44057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is-IS" dirty="0"/>
              <a:t>6 íbúða hús frá Urbanhus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365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7628A-BF1C-41FD-8593-62BD17C58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889348"/>
            <a:ext cx="10058400" cy="848012"/>
          </a:xfrm>
        </p:spPr>
        <p:txBody>
          <a:bodyPr/>
          <a:lstStyle/>
          <a:p>
            <a:r>
              <a:rPr lang="is-IS" dirty="0"/>
              <a:t>Nokkrar myndir</a:t>
            </a:r>
            <a:endParaRPr lang="en-US" dirty="0"/>
          </a:p>
        </p:txBody>
      </p:sp>
      <p:pic>
        <p:nvPicPr>
          <p:cNvPr id="7" name="Picture 6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7B80B9ED-1146-425B-8A5A-B5B1D4D84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9" y="121800"/>
            <a:ext cx="935601" cy="6591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225812-6BE0-4CED-B1C1-F6E6C70F00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731"/>
          <a:stretch/>
        </p:blipFill>
        <p:spPr>
          <a:xfrm>
            <a:off x="0" y="1737359"/>
            <a:ext cx="9237207" cy="458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435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7628A-BF1C-41FD-8593-62BD17C58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889348"/>
            <a:ext cx="10058400" cy="848012"/>
          </a:xfrm>
        </p:spPr>
        <p:txBody>
          <a:bodyPr/>
          <a:lstStyle/>
          <a:p>
            <a:r>
              <a:rPr lang="is-IS" dirty="0"/>
              <a:t>Nokkrar myndir</a:t>
            </a:r>
            <a:endParaRPr lang="en-US" dirty="0"/>
          </a:p>
        </p:txBody>
      </p:sp>
      <p:pic>
        <p:nvPicPr>
          <p:cNvPr id="7" name="Picture 6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7B80B9ED-1146-425B-8A5A-B5B1D4D84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9" y="121800"/>
            <a:ext cx="935601" cy="6591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1A2411-2BAE-4963-9FD5-BCF3AE71D8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624" t="8445" r="740" b="3440"/>
          <a:stretch/>
        </p:blipFill>
        <p:spPr>
          <a:xfrm>
            <a:off x="1191105" y="1737360"/>
            <a:ext cx="9025128" cy="510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63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7628A-BF1C-41FD-8593-62BD17C58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889348"/>
            <a:ext cx="10058400" cy="848012"/>
          </a:xfrm>
        </p:spPr>
        <p:txBody>
          <a:bodyPr/>
          <a:lstStyle/>
          <a:p>
            <a:r>
              <a:rPr lang="is-IS" dirty="0"/>
              <a:t>Nokkrar myndir</a:t>
            </a:r>
            <a:endParaRPr lang="en-US" dirty="0"/>
          </a:p>
        </p:txBody>
      </p:sp>
      <p:pic>
        <p:nvPicPr>
          <p:cNvPr id="7" name="Picture 6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7B80B9ED-1146-425B-8A5A-B5B1D4D84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9" y="121800"/>
            <a:ext cx="935601" cy="6591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34EC8D-76B6-47A1-B708-9844D9927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37361"/>
            <a:ext cx="5733981" cy="38635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E45767-962F-4419-9C0A-C7954D156C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3981" y="1737360"/>
            <a:ext cx="6164027" cy="386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329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7628A-BF1C-41FD-8593-62BD17C58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32737"/>
            <a:ext cx="10058400" cy="848012"/>
          </a:xfrm>
        </p:spPr>
        <p:txBody>
          <a:bodyPr/>
          <a:lstStyle/>
          <a:p>
            <a:r>
              <a:rPr lang="is-IS" dirty="0"/>
              <a:t>Nokkrar myndir</a:t>
            </a:r>
            <a:endParaRPr lang="en-US" dirty="0"/>
          </a:p>
        </p:txBody>
      </p:sp>
      <p:pic>
        <p:nvPicPr>
          <p:cNvPr id="7" name="Picture 6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7B80B9ED-1146-425B-8A5A-B5B1D4D84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9" y="121800"/>
            <a:ext cx="935601" cy="659173"/>
          </a:xfrm>
          <a:prstGeom prst="rect">
            <a:avLst/>
          </a:prstGeom>
        </p:spPr>
      </p:pic>
      <p:pic>
        <p:nvPicPr>
          <p:cNvPr id="6" name="Picture 5" descr="A view of a large window&#10;&#10;Description generated with very high confidence">
            <a:extLst>
              <a:ext uri="{FF2B5EF4-FFF2-40B4-BE49-F238E27FC236}">
                <a16:creationId xmlns:a16="http://schemas.microsoft.com/office/drawing/2014/main" id="{1438F124-51C4-4E5F-8DCA-258C0AA5B5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3953"/>
            <a:ext cx="6126480" cy="4072307"/>
          </a:xfrm>
          <a:prstGeom prst="rect">
            <a:avLst/>
          </a:prstGeom>
        </p:spPr>
      </p:pic>
      <p:pic>
        <p:nvPicPr>
          <p:cNvPr id="15" name="Picture 14" descr="A large empty room&#10;&#10;Description generated with high confidence">
            <a:extLst>
              <a:ext uri="{FF2B5EF4-FFF2-40B4-BE49-F238E27FC236}">
                <a16:creationId xmlns:a16="http://schemas.microsoft.com/office/drawing/2014/main" id="{4EABD5BA-BAF6-4B42-AC94-E7141290C1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0" y="1753953"/>
            <a:ext cx="609600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053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7628A-BF1C-41FD-8593-62BD17C58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56592"/>
            <a:ext cx="10058400" cy="848012"/>
          </a:xfrm>
        </p:spPr>
        <p:txBody>
          <a:bodyPr/>
          <a:lstStyle/>
          <a:p>
            <a:r>
              <a:rPr lang="is-IS" dirty="0"/>
              <a:t>Nokkrar myndir</a:t>
            </a:r>
            <a:endParaRPr lang="en-US" dirty="0"/>
          </a:p>
        </p:txBody>
      </p:sp>
      <p:pic>
        <p:nvPicPr>
          <p:cNvPr id="7" name="Picture 6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7B80B9ED-1146-425B-8A5A-B5B1D4D84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9" y="121800"/>
            <a:ext cx="935601" cy="659173"/>
          </a:xfrm>
          <a:prstGeom prst="rect">
            <a:avLst/>
          </a:prstGeom>
        </p:spPr>
      </p:pic>
      <p:pic>
        <p:nvPicPr>
          <p:cNvPr id="8" name="Picture 7" descr="A living room filled with furniture and a large window&#10;&#10;Description generated with very high confidence">
            <a:extLst>
              <a:ext uri="{FF2B5EF4-FFF2-40B4-BE49-F238E27FC236}">
                <a16:creationId xmlns:a16="http://schemas.microsoft.com/office/drawing/2014/main" id="{2DF43450-F7FF-40FF-85F8-83B3D0C251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141" y="1690890"/>
            <a:ext cx="5931859" cy="3885368"/>
          </a:xfrm>
          <a:prstGeom prst="rect">
            <a:avLst/>
          </a:prstGeom>
        </p:spPr>
      </p:pic>
      <p:pic>
        <p:nvPicPr>
          <p:cNvPr id="10" name="Picture 9" descr="A living room filled with furniture and a flat screen tv&#10;&#10;Description generated with high confidence">
            <a:extLst>
              <a:ext uri="{FF2B5EF4-FFF2-40B4-BE49-F238E27FC236}">
                <a16:creationId xmlns:a16="http://schemas.microsoft.com/office/drawing/2014/main" id="{C8F8C28B-D7C1-4705-BF9C-B756FA29B3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6103"/>
            <a:ext cx="6260141" cy="385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794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7628A-BF1C-41FD-8593-62BD17C58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889348"/>
            <a:ext cx="10058400" cy="1158908"/>
          </a:xfrm>
        </p:spPr>
        <p:txBody>
          <a:bodyPr>
            <a:normAutofit/>
          </a:bodyPr>
          <a:lstStyle/>
          <a:p>
            <a:r>
              <a:rPr lang="is-IS" sz="3600" dirty="0"/>
              <a:t>Gufunes – hagkvæmt húsnæði í Reykjavík</a:t>
            </a:r>
            <a:br>
              <a:rPr lang="is-IS" sz="3600" dirty="0"/>
            </a:br>
            <a:endParaRPr lang="en-US" sz="3600" dirty="0"/>
          </a:p>
        </p:txBody>
      </p:sp>
      <p:pic>
        <p:nvPicPr>
          <p:cNvPr id="10" name="Picture 9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4A7955DE-4253-4656-AC20-4381496F1D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804" y="4809745"/>
            <a:ext cx="1787610" cy="724348"/>
          </a:xfrm>
          <a:prstGeom prst="rect">
            <a:avLst/>
          </a:prstGeom>
        </p:spPr>
      </p:pic>
      <p:pic>
        <p:nvPicPr>
          <p:cNvPr id="12" name="Picture 11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50F53425-F210-49B7-8061-7805D733E4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653" y="1891238"/>
            <a:ext cx="1707761" cy="1203195"/>
          </a:xfrm>
          <a:prstGeom prst="rect">
            <a:avLst/>
          </a:prstGeom>
        </p:spPr>
      </p:pic>
      <p:pic>
        <p:nvPicPr>
          <p:cNvPr id="2050" name="Picture 2" descr="http://teikna.is/images/default-source/template/gylfi_logo.jpg?sfvrsn=0">
            <a:extLst>
              <a:ext uri="{FF2B5EF4-FFF2-40B4-BE49-F238E27FC236}">
                <a16:creationId xmlns:a16="http://schemas.microsoft.com/office/drawing/2014/main" id="{F7AD744C-6B14-4502-AAF4-5FAB7EAD6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158" y="3314257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78177EA4-D42F-4150-BA39-C54858A144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647" y="1778134"/>
            <a:ext cx="5973262" cy="546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683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553A48B6-C31C-4C65-A72D-D87451B8F3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9" y="121800"/>
            <a:ext cx="935601" cy="65917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8C64AE2-4921-4D4C-8EAD-F65DE3BF7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s-IS" sz="3600" dirty="0"/>
              <a:t>Gufunes - Markmið verkefnis</a:t>
            </a:r>
            <a:br>
              <a:rPr lang="is-IS" sz="3600" dirty="0"/>
            </a:br>
            <a:endParaRPr lang="en-US" sz="36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7797EF-D7DD-40BF-ADD1-BD76CFD33C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Skv niðurstöðum lífskjararannsóknar Hagstofu Íslands fyrir árið 2016, í aldurshópnum 20-29 ára, bjuggu 34,4% kvenna í foreldrahúsum en 44,1% karla.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Viljum byggja hagkvæmar íbúðir fyrir fyrstu kaupendur skv. deiliskipulagi – stór markhópur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Selja íbúðirnar til einstaklinga eða til leigufélaga sem leigja íbúðir áfram til sinna meðlima skv. samningum við Reykjavíkurborg.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Nútímaleg og hagkvæm hönnun að innan sem utan.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Aðlaðandi en ódýrar íbúðir sem auðvelt er að kaupa og selja.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Byggja öruggt húsnæði m.t.t burðarþols, hljóðvistar, brunaöryggis og loftgæða.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Öruggt og jákvætt fjárfestingarverkefni á réttum tímapunkti.</a:t>
            </a:r>
          </a:p>
          <a:p>
            <a:pPr marL="0" indent="0">
              <a:buNone/>
            </a:pPr>
            <a:endParaRPr lang="is-IS" dirty="0"/>
          </a:p>
          <a:p>
            <a:pPr>
              <a:buFont typeface="Wingdings" panose="05000000000000000000" pitchFamily="2" charset="2"/>
              <a:buChar char="q"/>
            </a:pPr>
            <a:endParaRPr lang="is-IS" dirty="0"/>
          </a:p>
          <a:p>
            <a:pPr>
              <a:buFont typeface="Wingdings" panose="05000000000000000000" pitchFamily="2" charset="2"/>
              <a:buChar char="q"/>
            </a:pPr>
            <a:endParaRPr lang="is-IS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pic>
        <p:nvPicPr>
          <p:cNvPr id="1026" name="Picture 2" descr="https://urbanhus.no/wp-content/uploads/2012/02/MG_6771-1024x683.jpg">
            <a:extLst>
              <a:ext uri="{FF2B5EF4-FFF2-40B4-BE49-F238E27FC236}">
                <a16:creationId xmlns:a16="http://schemas.microsoft.com/office/drawing/2014/main" id="{54E38E98-4139-45F1-9D01-71BB274F6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038" y="1703752"/>
            <a:ext cx="6132841" cy="409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746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553A48B6-C31C-4C65-A72D-D87451B8F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9" y="121800"/>
            <a:ext cx="935601" cy="65917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8C64AE2-4921-4D4C-8EAD-F65DE3BF7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s-IS" sz="3600" dirty="0"/>
              <a:t>Gufunes – Núverandi aðstæður</a:t>
            </a:r>
            <a:br>
              <a:rPr lang="is-IS" sz="3600" dirty="0"/>
            </a:br>
            <a:endParaRPr lang="en-US" sz="36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7797EF-D7DD-40BF-ADD1-BD76CFD33C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is-IS" dirty="0"/>
          </a:p>
          <a:p>
            <a:pPr>
              <a:buFont typeface="Wingdings" panose="05000000000000000000" pitchFamily="2" charset="2"/>
              <a:buChar char="q"/>
            </a:pPr>
            <a:endParaRPr lang="is-IS" dirty="0"/>
          </a:p>
          <a:p>
            <a:pPr>
              <a:buFont typeface="Wingdings" panose="05000000000000000000" pitchFamily="2" charset="2"/>
              <a:buChar char="q"/>
            </a:pPr>
            <a:endParaRPr lang="is-IS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F4A71-CE27-4F3D-8B65-E43C4928083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2D7A98-B829-4997-9540-90C2F6D02D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333" r="10000" b="7727"/>
          <a:stretch/>
        </p:blipFill>
        <p:spPr>
          <a:xfrm>
            <a:off x="609600" y="1631373"/>
            <a:ext cx="10972800" cy="472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217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553A48B6-C31C-4C65-A72D-D87451B8F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9" y="121800"/>
            <a:ext cx="935601" cy="65917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8C64AE2-4921-4D4C-8EAD-F65DE3BF7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s-IS" sz="3600" dirty="0"/>
              <a:t>Gufunes – Byggingarmagn</a:t>
            </a:r>
            <a:br>
              <a:rPr lang="is-IS" sz="3600" dirty="0"/>
            </a:br>
            <a:endParaRPr lang="en-US" sz="36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7797EF-D7DD-40BF-ADD1-BD76CFD33C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428471" cy="40233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is-IS" dirty="0"/>
          </a:p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Leyfilegt heildarbyggingarmagn 7549 fm. Ekki er þörf á bílageymslum neðanjarðar skv. deiliskipulagi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Lóðin er 2811 fm og byggingareitur 1905 fm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Húsin geta verið 3-4 hæðir.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s-IS" dirty="0"/>
              <a:t>Samkomusalur t.d. 200 m2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s-IS" dirty="0"/>
              <a:t>Allur reitur 3 hæðir – 5715 fm.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s-IS" dirty="0"/>
              <a:t>Allur reitur 4 hæðir – 7620 fm.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Ef sameign og salur er 15-20% af heildar byggingarmagni eru íbúðir alls um 6300 fm.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Hér má koma fyrir 90-100 íbúðum.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is-IS" dirty="0"/>
          </a:p>
          <a:p>
            <a:pPr>
              <a:buFont typeface="Wingdings" panose="05000000000000000000" pitchFamily="2" charset="2"/>
              <a:buChar char="q"/>
            </a:pPr>
            <a:endParaRPr lang="is-IS" dirty="0"/>
          </a:p>
          <a:p>
            <a:pPr>
              <a:buFont typeface="Wingdings" panose="05000000000000000000" pitchFamily="2" charset="2"/>
              <a:buChar char="q"/>
            </a:pPr>
            <a:endParaRPr lang="is-IS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44476A-1F9B-4969-87C0-36456E99B9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5749" y="1737360"/>
            <a:ext cx="6666251" cy="459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351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553A48B6-C31C-4C65-A72D-D87451B8F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9" y="121800"/>
            <a:ext cx="935601" cy="65917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8C64AE2-4921-4D4C-8EAD-F65DE3BF7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33537"/>
          </a:xfrm>
        </p:spPr>
        <p:txBody>
          <a:bodyPr>
            <a:normAutofit/>
          </a:bodyPr>
          <a:lstStyle/>
          <a:p>
            <a:r>
              <a:rPr lang="is-IS" sz="3600" dirty="0"/>
              <a:t>Gufunes – Hús og íbúðir</a:t>
            </a:r>
            <a:endParaRPr lang="en-US" sz="36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7797EF-D7DD-40BF-ADD1-BD76CFD33C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Burðarvirki húsanna blanda af steypu og timbri – Steypa góð við afstífingu húsa.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s-IS" dirty="0"/>
              <a:t>4.hæða hús.:  1.hæð steypa ásamt stigagangi og lyftuhúsi.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s-IS" dirty="0"/>
              <a:t>3.hæða hús: stigagangur og lyftuhús steypa.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s-IS" dirty="0"/>
              <a:t>Viðhaldslitlar klæðningar í flokki 1 ráðandi.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s-IS" dirty="0"/>
              <a:t>Hugmyndir að íbúðum í nokkrum gerðum.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s-IS" dirty="0"/>
              <a:t>Meðalstærð 60-70 fm. Býður upp á langa búsetu.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s-IS" dirty="0"/>
              <a:t>Efsta hæð risíbúðir með góðri lofthæð.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s-IS" dirty="0"/>
              <a:t>Hönnum bjóði upp á fjölbreytileika í nýtingu -  fækka/ fjölga veggjum/herbergjum. 1-3 herbergi í íbúð.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s-IS" dirty="0"/>
              <a:t>Loftræstikerfi í hverri íbúð með varmaendurgjöf – Minni þörf á upphitun.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s-IS" dirty="0"/>
              <a:t>Nútímalegar og hagkvæmar Innréttingar.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is-IS" dirty="0"/>
          </a:p>
          <a:p>
            <a:pPr lvl="1">
              <a:buFont typeface="Wingdings" panose="05000000000000000000" pitchFamily="2" charset="2"/>
              <a:buChar char="q"/>
            </a:pPr>
            <a:endParaRPr lang="is-IS" dirty="0"/>
          </a:p>
          <a:p>
            <a:pPr lvl="1">
              <a:buFont typeface="Wingdings" panose="05000000000000000000" pitchFamily="2" charset="2"/>
              <a:buChar char="q"/>
            </a:pPr>
            <a:endParaRPr lang="is-IS" dirty="0"/>
          </a:p>
          <a:p>
            <a:pPr>
              <a:buFont typeface="Wingdings" panose="05000000000000000000" pitchFamily="2" charset="2"/>
              <a:buChar char="q"/>
            </a:pPr>
            <a:endParaRPr lang="is-IS" dirty="0"/>
          </a:p>
          <a:p>
            <a:pPr>
              <a:buFont typeface="Wingdings" panose="05000000000000000000" pitchFamily="2" charset="2"/>
              <a:buChar char="q"/>
            </a:pPr>
            <a:endParaRPr lang="is-IS" dirty="0"/>
          </a:p>
          <a:p>
            <a:pPr>
              <a:buFont typeface="Wingdings" panose="05000000000000000000" pitchFamily="2" charset="2"/>
              <a:buChar char="q"/>
            </a:pPr>
            <a:endParaRPr lang="is-IS" dirty="0"/>
          </a:p>
          <a:p>
            <a:pPr>
              <a:buFont typeface="Wingdings" panose="05000000000000000000" pitchFamily="2" charset="2"/>
              <a:buChar char="q"/>
            </a:pPr>
            <a:endParaRPr lang="is-IS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pic>
        <p:nvPicPr>
          <p:cNvPr id="6" name="Content Placeholder 5" descr="A sign on the side of a building&#10;&#10;Description generated with high confidence">
            <a:extLst>
              <a:ext uri="{FF2B5EF4-FFF2-40B4-BE49-F238E27FC236}">
                <a16:creationId xmlns:a16="http://schemas.microsoft.com/office/drawing/2014/main" id="{01216213-1DC9-4684-A731-C911C9D2CA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95" y="1776491"/>
            <a:ext cx="6010205" cy="4023360"/>
          </a:xfrm>
        </p:spPr>
      </p:pic>
    </p:spTree>
    <p:extLst>
      <p:ext uri="{BB962C8B-B14F-4D97-AF65-F5344CB8AC3E}">
        <p14:creationId xmlns:p14="http://schemas.microsoft.com/office/powerpoint/2010/main" val="22627114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553A48B6-C31C-4C65-A72D-D87451B8F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9" y="121800"/>
            <a:ext cx="935601" cy="65917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8C64AE2-4921-4D4C-8EAD-F65DE3BF7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33537"/>
          </a:xfrm>
        </p:spPr>
        <p:txBody>
          <a:bodyPr>
            <a:normAutofit/>
          </a:bodyPr>
          <a:lstStyle/>
          <a:p>
            <a:r>
              <a:rPr lang="is-IS" sz="3600" dirty="0"/>
              <a:t>Gufunes – Hugmyndir um útlit</a:t>
            </a:r>
            <a:endParaRPr lang="en-US" sz="36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A1113AB-0AB7-4B95-8AEA-5487A857C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903" y="1619864"/>
            <a:ext cx="8476193" cy="468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6450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553A48B6-C31C-4C65-A72D-D87451B8F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9" y="121800"/>
            <a:ext cx="935601" cy="65917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8C64AE2-4921-4D4C-8EAD-F65DE3BF7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33537"/>
          </a:xfrm>
        </p:spPr>
        <p:txBody>
          <a:bodyPr>
            <a:normAutofit/>
          </a:bodyPr>
          <a:lstStyle/>
          <a:p>
            <a:r>
              <a:rPr lang="is-IS" sz="3600" dirty="0"/>
              <a:t>Gufunes – Hugmyndir um útlit</a:t>
            </a:r>
            <a:endParaRPr lang="en-US" sz="3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EC2883-F664-46AB-8CFF-68DD5B20EF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1663648"/>
            <a:ext cx="11042235" cy="467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1969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553A48B6-C31C-4C65-A72D-D87451B8F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9" y="121800"/>
            <a:ext cx="935601" cy="65917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8C64AE2-4921-4D4C-8EAD-F65DE3BF7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33537"/>
          </a:xfrm>
        </p:spPr>
        <p:txBody>
          <a:bodyPr>
            <a:normAutofit/>
          </a:bodyPr>
          <a:lstStyle/>
          <a:p>
            <a:r>
              <a:rPr lang="is-IS" sz="3600" dirty="0"/>
              <a:t>Gufunes – Hugmyndir um útlit</a:t>
            </a:r>
            <a:endParaRPr lang="en-US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FB7DBA-8365-4E53-A02E-CB5E54FC9B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7622" y="1484490"/>
            <a:ext cx="7328263" cy="486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50347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15309</TotalTime>
  <Words>749</Words>
  <Application>Microsoft Office PowerPoint</Application>
  <PresentationFormat>Widescreen</PresentationFormat>
  <Paragraphs>122</Paragraphs>
  <Slides>22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Calibri</vt:lpstr>
      <vt:lpstr>Calibri Light</vt:lpstr>
      <vt:lpstr>Wingdings</vt:lpstr>
      <vt:lpstr>Retrospect</vt:lpstr>
      <vt:lpstr>Skandinavískt byggingarkerfi – hagkvæmt húsnæði</vt:lpstr>
      <vt:lpstr>Hoffell ehf.</vt:lpstr>
      <vt:lpstr>Húsin</vt:lpstr>
      <vt:lpstr>Byggingartæknin</vt:lpstr>
      <vt:lpstr>Aðföng</vt:lpstr>
      <vt:lpstr>BREEAM-NOR</vt:lpstr>
      <vt:lpstr>Nokkrar myndir</vt:lpstr>
      <vt:lpstr>Nokkrar myndir</vt:lpstr>
      <vt:lpstr>Nokkrar myndir</vt:lpstr>
      <vt:lpstr>Nokkrar myndir</vt:lpstr>
      <vt:lpstr>Nokkrar myndir</vt:lpstr>
      <vt:lpstr>Nokkrar myndir</vt:lpstr>
      <vt:lpstr>Nokkrar myndir</vt:lpstr>
      <vt:lpstr>Nokkrar myndir</vt:lpstr>
      <vt:lpstr>Gufunes – hagkvæmt húsnæði í Reykjavík </vt:lpstr>
      <vt:lpstr>Gufunes - Markmið verkefnis </vt:lpstr>
      <vt:lpstr>Gufunes – Núverandi aðstæður </vt:lpstr>
      <vt:lpstr>Gufunes – Byggingarmagn </vt:lpstr>
      <vt:lpstr>Gufunes – Hús og íbúðir</vt:lpstr>
      <vt:lpstr>Gufunes – Hugmyndir um útlit</vt:lpstr>
      <vt:lpstr>Gufunes – Hugmyndir um útlit</vt:lpstr>
      <vt:lpstr>Gufunes – Hugmyndir um útlit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Hoffell</dc:title>
  <dc:creator>Julius Juliusson</dc:creator>
  <cp:lastModifiedBy>Julius Juliusson</cp:lastModifiedBy>
  <cp:revision>273</cp:revision>
  <dcterms:created xsi:type="dcterms:W3CDTF">2018-01-12T12:39:41Z</dcterms:created>
  <dcterms:modified xsi:type="dcterms:W3CDTF">2018-11-02T08:06:04Z</dcterms:modified>
</cp:coreProperties>
</file>