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78" r:id="rId2"/>
  </p:sldMasterIdLst>
  <p:notesMasterIdLst>
    <p:notesMasterId r:id="rId14"/>
  </p:notesMasterIdLst>
  <p:handoutMasterIdLst>
    <p:handoutMasterId r:id="rId15"/>
  </p:handoutMasterIdLst>
  <p:sldIdLst>
    <p:sldId id="261" r:id="rId3"/>
    <p:sldId id="262" r:id="rId4"/>
    <p:sldId id="279" r:id="rId5"/>
    <p:sldId id="264" r:id="rId6"/>
    <p:sldId id="265" r:id="rId7"/>
    <p:sldId id="266" r:id="rId8"/>
    <p:sldId id="278" r:id="rId9"/>
    <p:sldId id="269" r:id="rId10"/>
    <p:sldId id="267" r:id="rId11"/>
    <p:sldId id="268" r:id="rId12"/>
    <p:sldId id="277" r:id="rId13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3701"/>
    <a:srgbClr val="C04000"/>
    <a:srgbClr val="033054"/>
    <a:srgbClr val="053F6E"/>
    <a:srgbClr val="00255B"/>
    <a:srgbClr val="002D6E"/>
    <a:srgbClr val="06326E"/>
    <a:srgbClr val="063559"/>
    <a:srgbClr val="174459"/>
    <a:srgbClr val="4B96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399"/>
    <p:restoredTop sz="94541"/>
  </p:normalViewPr>
  <p:slideViewPr>
    <p:cSldViewPr snapToGrid="0" snapToObjects="1">
      <p:cViewPr>
        <p:scale>
          <a:sx n="70" d="100"/>
          <a:sy n="70" d="100"/>
        </p:scale>
        <p:origin x="1746" y="5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44" d="100"/>
          <a:sy n="144" d="100"/>
        </p:scale>
        <p:origin x="340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F832B9-78C7-2D4F-A325-0B709847C1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1BDC1B-598D-9542-A4A8-A2D2C8F4B3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0F93C-ACE9-1C48-A214-754D09B89F8E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FD9167-CBCE-2848-A1FA-235CA55E05F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4D1442-52B5-5C44-82FF-2D90528ED8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14BB3-ACB8-9C44-845C-EC39581B6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5782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597A4-9226-D247-B896-A712FAD71AAE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F3548-9819-384F-B0C4-EE69D0A01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170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a_Mynd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7FA41-6C7C-4C4D-94C3-DAE0AB82A0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493776"/>
            <a:ext cx="5992367" cy="18646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F39C85-7EDF-9648-A0A8-F2A929B922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2503488"/>
            <a:ext cx="5256212" cy="1241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Undirfyrirsögn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483B2B-E6CD-624A-83AA-6F7C7FA17C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925" y="1052513"/>
            <a:ext cx="1251165" cy="180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039578"/>
      </p:ext>
    </p:extLst>
  </p:cSld>
  <p:clrMapOvr>
    <a:masterClrMapping/>
  </p:clrMapOvr>
  <p:transition spd="slow">
    <p:push dir="d"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a_Mynd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D5751-1C0E-DB4F-AC45-9031BB9C4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539496"/>
            <a:ext cx="7927730" cy="1816324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9133CA29-E3D8-7B4F-B461-C7C5FBF58A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2503488"/>
            <a:ext cx="5256212" cy="1241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Undirfyrirsögn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D94331-27B8-5F4B-ADDD-9FA401AC37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35" y="4481513"/>
            <a:ext cx="1251165" cy="180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797685"/>
      </p:ext>
    </p:extLst>
  </p:cSld>
  <p:clrMapOvr>
    <a:masterClrMapping/>
  </p:clrMapOvr>
  <p:transition spd="slow">
    <p:push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a_Mynd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21293-C598-9341-AE43-CC0E9EDC7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704088"/>
            <a:ext cx="7098791" cy="164964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0A829E41-140F-9F47-B465-0F8391F34D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8" y="2503488"/>
            <a:ext cx="5256212" cy="1241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Undirfyrirsögn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B99FCB-7F19-2D4B-AB97-B55BCEB01D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35" y="4240882"/>
            <a:ext cx="1251165" cy="180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780557"/>
      </p:ext>
    </p:extLst>
  </p:cSld>
  <p:clrMapOvr>
    <a:masterClrMapping/>
  </p:clrMapOvr>
  <p:transition spd="slow">
    <p:push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a_Mynd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1F68C-F78B-5D42-AC73-E60EF1DB52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2349500"/>
            <a:ext cx="6100508" cy="17149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FC394AE1-BA07-AD41-97F2-406655F674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1375" y="4232508"/>
            <a:ext cx="6098922" cy="1241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Undirfyrirsögn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0BD80F-A8D8-FC4C-96ED-762157D857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925" y="4242133"/>
            <a:ext cx="1251165" cy="180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438346"/>
      </p:ext>
    </p:extLst>
  </p:cSld>
  <p:clrMapOvr>
    <a:masterClrMapping/>
  </p:clrMapOvr>
  <p:transition spd="slow">
    <p:push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old_millisida_undirti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0AD8A-78F7-E741-966A-F1BBB9CC78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8" y="1037296"/>
            <a:ext cx="9828212" cy="2430136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16D067-657E-3B41-A00A-528026E96D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8" y="3530009"/>
            <a:ext cx="9828212" cy="1685260"/>
          </a:xfrm>
        </p:spPr>
        <p:txBody>
          <a:bodyPr anchor="t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Undirfyrirsögn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71A69FE-3674-6848-8083-DE0BA27B8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79A3-7498-924F-AB05-EB72EBECE555}" type="datetime5">
              <a:rPr lang="en-US" smtClean="0"/>
              <a:t>31-Oct-18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128E54F-094C-C546-9217-76A9DAEBFF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21657"/>
      </p:ext>
    </p:extLst>
  </p:cSld>
  <p:clrMapOvr>
    <a:masterClrMapping/>
  </p:clrMapOvr>
  <p:transition spd="slow">
    <p:push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lisida_titill_my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0AD8A-78F7-E741-966A-F1BBB9CC78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95792"/>
            <a:ext cx="9829800" cy="122708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16D067-657E-3B41-A00A-528026E96D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964676"/>
            <a:ext cx="9829800" cy="657941"/>
          </a:xfrm>
        </p:spPr>
        <p:txBody>
          <a:bodyPr anchor="t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Undirfyrirsögn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EDFE00A-599F-4A4C-9D54-EBC8AFBC01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7695" y="873125"/>
            <a:ext cx="7216775" cy="2740025"/>
          </a:xfrm>
          <a:ln w="76200">
            <a:solidFill>
              <a:srgbClr val="4B969F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is-IS" dirty="0"/>
              <a:t>Smelltu á táknið til að setja inn mynd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48FB8B1-3438-B245-A6FF-3D5DAEC24CF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BD8A945-C459-214F-B55A-CE86C8C67656}" type="datetime5">
              <a:rPr lang="en-US" smtClean="0"/>
              <a:t>31-Oct-18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461F925-BDE0-114D-A1B7-1459376DB4A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000249"/>
      </p:ext>
    </p:extLst>
  </p:cSld>
  <p:clrMapOvr>
    <a:masterClrMapping/>
  </p:clrMapOvr>
  <p:transition spd="slow">
    <p:push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rirso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0AD8A-78F7-E741-966A-F1BBB9CC78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8" y="2063657"/>
            <a:ext cx="9828212" cy="2387600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64339-12E2-A84F-9022-B3594D30E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DA676B-ED3F-264B-AA76-BB636B8843CB}" type="datetime5">
              <a:rPr lang="en-US" smtClean="0"/>
              <a:t>31-Oct-18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87403-21AE-F948-A25E-998E7F08D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30157"/>
      </p:ext>
    </p:extLst>
  </p:cSld>
  <p:clrMapOvr>
    <a:masterClrMapping/>
  </p:clrMapOvr>
  <p:transition spd="slow">
    <p:push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nd_Ti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65546-14EF-4F41-AD36-AB75670D0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1997" y="893343"/>
            <a:ext cx="9829800" cy="66282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 err="1"/>
              <a:t>Titill</a:t>
            </a:r>
            <a:r>
              <a:rPr lang="en-US" dirty="0"/>
              <a:t>/</a:t>
            </a:r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DC1A1-2564-5E40-9822-55372C0E12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969DBF-74A2-5C4B-8499-7DE9F24D5D44}" type="datetime5">
              <a:rPr lang="en-US" smtClean="0"/>
              <a:t>31-Oct-18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35B718-FA2E-D543-861A-7D09FABA5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45BE064-89C8-C546-9F84-A3E3EE4CF2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65794" y="2006061"/>
            <a:ext cx="9702206" cy="3705225"/>
          </a:xfrm>
          <a:ln w="76200">
            <a:solidFill>
              <a:srgbClr val="4B969F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is-IS" dirty="0"/>
              <a:t>Smelltu á táknið til að setja inn mynd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791480"/>
      </p:ext>
    </p:extLst>
  </p:cSld>
  <p:clrMapOvr>
    <a:masterClrMapping/>
  </p:clrMapOvr>
  <p:transition spd="slow">
    <p:push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aer_myndir_ti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65546-14EF-4F41-AD36-AB75670D0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99" y="895490"/>
            <a:ext cx="9839220" cy="66282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 err="1"/>
              <a:t>Titill</a:t>
            </a:r>
            <a:r>
              <a:rPr lang="en-US" dirty="0"/>
              <a:t>/</a:t>
            </a:r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DC1A1-2564-5E40-9822-55372C0E12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9DFFB3-4E99-4C4D-965F-BA5050784021}" type="datetime5">
              <a:rPr lang="en-US" smtClean="0"/>
              <a:t>31-Oct-18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35B718-FA2E-D543-861A-7D09FABA5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45BE064-89C8-C546-9F84-A3E3EE4CF2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71599" y="2149097"/>
            <a:ext cx="4691290" cy="3709519"/>
          </a:xfrm>
          <a:ln w="76200">
            <a:solidFill>
              <a:srgbClr val="4B969F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is-IS" dirty="0"/>
              <a:t>Smelltu á táknið til að setja inn mynd</a:t>
            </a:r>
            <a:endParaRPr lang="en-US"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E8F0FD5C-4886-3647-A6C9-706A8FE987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86130" y="2149097"/>
            <a:ext cx="4691290" cy="3709519"/>
          </a:xfrm>
          <a:ln w="76200">
            <a:solidFill>
              <a:srgbClr val="4B969F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is-IS" dirty="0"/>
              <a:t>Smelltu á táknið til að setja inn mynd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67790"/>
      </p:ext>
    </p:extLst>
  </p:cSld>
  <p:clrMapOvr>
    <a:masterClrMapping/>
  </p:clrMapOvr>
  <p:transition spd="slow">
    <p:push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i_Mynd_ram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65546-14EF-4F41-AD36-AB75670D0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790"/>
            <a:ext cx="9829800" cy="111311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 err="1"/>
              <a:t>Titill</a:t>
            </a:r>
            <a:r>
              <a:rPr lang="en-US" dirty="0"/>
              <a:t>/</a:t>
            </a:r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DC1A1-2564-5E40-9822-55372C0E12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BAD994-A0AC-DA44-826F-5DB3C0ABE0C3}" type="datetime5">
              <a:rPr lang="en-US" smtClean="0"/>
              <a:t>31-Oct-18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35B718-FA2E-D543-861A-7D09FABA5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E8F0FD5C-4886-3647-A6C9-706A8FE987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68342" y="2045953"/>
            <a:ext cx="4517118" cy="3863509"/>
          </a:xfrm>
          <a:ln w="76200">
            <a:solidFill>
              <a:srgbClr val="4B969F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is-IS" dirty="0"/>
              <a:t>Smelltu á táknið til að setja inn mynd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9406763-AC61-8540-B313-E0A7A6B67F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2045487"/>
            <a:ext cx="5118100" cy="3863975"/>
          </a:xfrm>
        </p:spPr>
        <p:txBody>
          <a:bodyPr/>
          <a:lstStyle>
            <a:lvl1pPr marL="0" indent="0">
              <a:buNone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714500" indent="-34290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is-IS" dirty="0"/>
              <a:t>Texti hér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7952245"/>
      </p:ext>
    </p:extLst>
  </p:cSld>
  <p:clrMapOvr>
    <a:masterClrMapping/>
  </p:clrMapOvr>
  <p:transition spd="slow">
    <p:push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eir_dalk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73F04-C7CE-D746-81D0-F81AA8B83A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78466"/>
            <a:ext cx="9826641" cy="1222855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1pPr>
          </a:lstStyle>
          <a:p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7E581B-41EF-4F4F-8C7E-B11896A7FF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EAAA3C5-388F-7643-9828-4B731565F38D}" type="datetime5">
              <a:rPr lang="en-US" smtClean="0"/>
              <a:t>31-Oct-18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45D69D-0FC8-9B4E-8B12-42D8092A1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DEBE6E9-F555-4C48-B63F-1D53EF99E85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25625"/>
            <a:ext cx="4832498" cy="435133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err="1"/>
              <a:t>Millifyrirsögn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22FEA87F-42D8-2146-954A-B27812BB8DE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831960" y="1825625"/>
            <a:ext cx="4832498" cy="435133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err="1"/>
              <a:t>Millifyrirsögn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94008"/>
      </p:ext>
    </p:extLst>
  </p:cSld>
  <p:clrMapOvr>
    <a:masterClrMapping/>
  </p:clrMapOvr>
  <p:transition spd="slow">
    <p:push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rirsogn_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73F04-C7CE-D746-81D0-F81AA8B83A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04038"/>
            <a:ext cx="9829800" cy="1297172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7E581B-41EF-4F4F-8C7E-B11896A7FF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08D4BE-AE4E-8340-9F47-DAE34A4AC35D}" type="datetime5">
              <a:rPr lang="en-US" smtClean="0"/>
              <a:t>31-Oct-18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45D69D-0FC8-9B4E-8B12-42D8092A1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7ECCC2C-E2FE-854B-80EB-F7D7E02B45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190306"/>
            <a:ext cx="9829800" cy="406024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8395040"/>
      </p:ext>
    </p:extLst>
  </p:cSld>
  <p:clrMapOvr>
    <a:masterClrMapping/>
  </p:clrMapOvr>
  <p:transition spd="slow">
    <p:push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jorir_dalk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61D97-EF61-F244-BBB5-596E5070DF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9854232" cy="1325563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FF9F87-07D1-7A4B-BA2F-0CBA2E6532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34C43CD-7E2E-2E4B-89CD-6D30DD9DAD73}" type="datetime5">
              <a:rPr lang="en-US" smtClean="0"/>
              <a:t>31-Oct-18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C809DD-89E5-5E4D-B62F-DADD4F315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80CDE6A-A3C2-E748-85C8-288F27AF730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45180" y="1794689"/>
            <a:ext cx="2578194" cy="4424363"/>
          </a:xfrm>
        </p:spPr>
        <p:txBody>
          <a:bodyPr/>
          <a:lstStyle/>
          <a:p>
            <a:pPr lvl="3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s-IS" dirty="0"/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3A605240-F127-8F43-B046-AD838925D39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513925" y="1794689"/>
            <a:ext cx="2578194" cy="44243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s-IS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9E7B98C3-9BD7-164F-B23F-B4B1E89720C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182670" y="1794689"/>
            <a:ext cx="2578194" cy="44243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5823E0BD-F35F-9845-9F5E-726FFCCC10D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8851414" y="1794689"/>
            <a:ext cx="2578194" cy="44243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201851202"/>
      </p:ext>
    </p:extLst>
  </p:cSld>
  <p:clrMapOvr>
    <a:masterClrMapping/>
  </p:clrMapOvr>
  <p:transition spd="slow">
    <p:push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pptal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B4A47-505A-5049-8088-E8B9779A7E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5758"/>
            <a:ext cx="9826641" cy="1325563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67B0CB-5627-0A4E-A10A-7667FCF58B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2A245-8561-084A-9D67-70858187F4C3}" type="datetime5">
              <a:rPr lang="en-US" smtClean="0"/>
              <a:t>31-Oct-18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F2AC14-F37E-A043-B124-4C821525E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DC2C8E-0DC9-5740-9582-0FFE2F1624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01813"/>
            <a:ext cx="9826641" cy="4365625"/>
          </a:xfrm>
        </p:spPr>
        <p:txBody>
          <a:bodyPr/>
          <a:lstStyle>
            <a:lvl1pPr marL="269875" indent="-257175"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is-IS" dirty="0"/>
              <a:t>Textaupptalning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2181707"/>
      </p:ext>
    </p:extLst>
  </p:cSld>
  <p:clrMapOvr>
    <a:masterClrMapping/>
  </p:clrMapOvr>
  <p:transition spd="slow">
    <p:push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a_titill_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B4A47-505A-5049-8088-E8B9779A7E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5758"/>
            <a:ext cx="98298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67B0CB-5627-0A4E-A10A-7667FCF58B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929911-6E28-B040-904E-F407393F2602}" type="datetime5">
              <a:rPr lang="en-US" smtClean="0"/>
              <a:t>31-Oct-18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F2AC14-F37E-A043-B124-4C821525E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DC2C8E-0DC9-5740-9582-0FFE2F1624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01813"/>
            <a:ext cx="9829800" cy="436562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is-IS" dirty="0"/>
              <a:t>Texti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1233649"/>
      </p:ext>
    </p:extLst>
  </p:cSld>
  <p:clrMapOvr>
    <a:masterClrMapping/>
  </p:clrMapOvr>
  <p:transition spd="slow">
    <p:push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ud_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C305A-6C83-AC44-8D44-A1240F224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045746"/>
      </p:ext>
    </p:extLst>
  </p:cSld>
  <p:clrMapOvr>
    <a:masterClrMapping/>
  </p:clrMapOvr>
  <p:transition spd="slow">
    <p:push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i_My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FEEB8-6F19-C34E-82DF-7C4A1AD8D5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700212"/>
            <a:ext cx="4274334" cy="783011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CA2CFC-198B-594D-A1BB-F6BC3C0E56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ACCFF3-D6FC-F646-8364-A65B98511C95}" type="datetime5">
              <a:rPr lang="en-US" smtClean="0"/>
              <a:t>31-Oct-18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CDD105-BA31-4D45-8B58-EBAF9AEAA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3A9FACE-45F7-8040-AEC4-447DF38128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00151" y="1700213"/>
            <a:ext cx="5365866" cy="4168775"/>
          </a:xfrm>
          <a:ln w="76200">
            <a:solidFill>
              <a:srgbClr val="4B969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is-IS" dirty="0"/>
              <a:t>Smelltu á táknið til að setja inn mynd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DCBF904-DA25-E043-B88E-2DD467C969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3393915"/>
            <a:ext cx="4275922" cy="2462213"/>
          </a:xfrm>
        </p:spPr>
        <p:txBody>
          <a:bodyPr/>
          <a:lstStyle>
            <a:lvl1pPr>
              <a:lnSpc>
                <a:spcPts val="1800"/>
              </a:lnSpc>
              <a:defRPr sz="14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s-I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3C21FE3-EF9A-A94E-BBB9-F86FAF8573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0572" y="2572650"/>
            <a:ext cx="4273550" cy="731838"/>
          </a:xfrm>
        </p:spPr>
        <p:txBody>
          <a:bodyPr/>
          <a:lstStyle>
            <a:lvl1pPr>
              <a:lnSpc>
                <a:spcPts val="2300"/>
              </a:lnSpc>
              <a:defRPr sz="1900"/>
            </a:lvl1pPr>
          </a:lstStyle>
          <a:p>
            <a:pPr lvl="0"/>
            <a:r>
              <a:rPr lang="en-US" dirty="0" err="1"/>
              <a:t>Undirfyrirsögn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163109"/>
      </p:ext>
    </p:extLst>
  </p:cSld>
  <p:clrMapOvr>
    <a:masterClrMapping/>
  </p:clrMapOvr>
  <p:transition spd="slow">
    <p:push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rirsogn_mynd_tex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C4533-59D3-C245-AD27-015612C55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715734"/>
            <a:ext cx="3932237" cy="76165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 err="1"/>
              <a:t>Fyrirsögn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7A65C5-925C-A04A-A227-00A69DEE95A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954772" y="1715732"/>
            <a:ext cx="5713228" cy="4145317"/>
          </a:xfrm>
          <a:ln w="76200">
            <a:solidFill>
              <a:srgbClr val="4B969F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s-IS" dirty="0"/>
              <a:t>Smelltu á táknið til að setja inn mynd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521A74-21B9-7E4E-9FAC-FB1D6C5F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56CE5EA-00DA-C047-AF48-AD5D7C0C5764}" type="datetime5">
              <a:rPr lang="en-US" smtClean="0"/>
              <a:t>31-Oct-18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96BDD5-5F83-FF4E-9109-D506C90C3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3CDC21E-A8E4-F344-A045-CBF3D8EDCB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9312" y="2684462"/>
            <a:ext cx="3922713" cy="3176587"/>
          </a:xfrm>
        </p:spPr>
        <p:txBody>
          <a:bodyPr/>
          <a:lstStyle>
            <a:lvl1pPr>
              <a:lnSpc>
                <a:spcPts val="1800"/>
              </a:lnSpc>
              <a:defRPr sz="14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923322778"/>
      </p:ext>
    </p:extLst>
  </p:cSld>
  <p:clrMapOvr>
    <a:masterClrMapping/>
  </p:clrMapOvr>
  <p:transition spd="slow">
    <p:push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31946-FEA1-3A4E-8AEA-6A02F9C74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5758"/>
            <a:ext cx="9826641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F26A38-7DA3-A34A-939B-C8E927FAE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FC3AD-21AD-E941-8EEB-11AE0970AC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3092E6-C57D-9B40-98DD-0E743FB5A271}" type="datetime5">
              <a:rPr lang="en-US" smtClean="0"/>
              <a:t>31-Oct-18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46FF9-3D3C-1642-B013-B8BE742D7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E522D-06F2-7B4A-A4A5-3C4777A90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24233"/>
      </p:ext>
    </p:extLst>
  </p:cSld>
  <p:clrMapOvr>
    <a:masterClrMapping/>
  </p:clrMapOvr>
  <p:transition spd="slow">
    <p:push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006F96-923E-6749-8906-C6FFE136BD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0391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CB15A7-D39B-7F4D-BD27-AA0BD8111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008628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E9303-6969-2147-8D49-83E464BC7D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08CBF4-A865-9849-AF87-1CA5FB29B7A0}" type="datetime5">
              <a:rPr lang="en-US" smtClean="0"/>
              <a:t>31-Oct-18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D476B-97CC-724B-8BAE-98497B88C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E645E5-8094-5243-8B09-C5ED7A9EC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216104"/>
      </p:ext>
    </p:extLst>
  </p:cSld>
  <p:clrMapOvr>
    <a:masterClrMapping/>
  </p:clrMapOvr>
  <p:transition spd="slow">
    <p:push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E645E5-8094-5243-8B09-C5ED7A9EC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77007"/>
      </p:ext>
    </p:extLst>
  </p:cSld>
  <p:clrMapOvr>
    <a:masterClrMapping/>
  </p:clrMapOvr>
  <p:transition spd="slow"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19" Type="http://schemas.openxmlformats.org/officeDocument/2006/relationships/image" Target="../media/image6.jpeg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FE43F33-6A8E-3745-9BE8-069DE739B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59391"/>
            <a:ext cx="8006861" cy="12943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75D3919-EA9E-814B-8B41-11FCCCE05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70137"/>
            <a:ext cx="5257800" cy="3159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2040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p:transition spd="slow">
    <p:push dir="d"/>
  </p:transition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effectLst/>
          <a:latin typeface="Cambria" panose="02040503050406030204" pitchFamily="18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rgbClr val="4B969F"/>
          </a:solidFill>
          <a:latin typeface="Cambria" panose="02040503050406030204" pitchFamily="18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900" b="1" kern="1200">
          <a:solidFill>
            <a:srgbClr val="4B969F"/>
          </a:solidFill>
          <a:latin typeface="Cambria" panose="02040503050406030204" pitchFamily="18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9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663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orient="horz" pos="14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677671-E88E-924F-A76C-194A8FB41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82664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29E13-B732-B246-B573-908B0A7A6A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434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4B969F"/>
                </a:solidFill>
                <a:latin typeface="Cambria" panose="02040503050406030204" pitchFamily="18" charset="0"/>
              </a:defRPr>
            </a:lvl1pPr>
          </a:lstStyle>
          <a:p>
            <a:fld id="{3CAB1D63-90B2-8F43-84D8-2D38E02FE7B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194C76-5348-6C44-90AD-D03F83C1BC9F}"/>
              </a:ext>
            </a:extLst>
          </p:cNvPr>
          <p:cNvSpPr/>
          <p:nvPr userDrawn="1"/>
        </p:nvSpPr>
        <p:spPr>
          <a:xfrm>
            <a:off x="0" y="6696872"/>
            <a:ext cx="12192000" cy="211927"/>
          </a:xfrm>
          <a:prstGeom prst="rect">
            <a:avLst/>
          </a:prstGeom>
          <a:solidFill>
            <a:srgbClr val="4B96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C736E1-62FE-2447-BB63-75E8AD8E3621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1" y="9722"/>
            <a:ext cx="1318718" cy="1485589"/>
          </a:xfrm>
          <a:prstGeom prst="rect">
            <a:avLst/>
          </a:prstGeom>
        </p:spPr>
      </p:pic>
      <p:sp>
        <p:nvSpPr>
          <p:cNvPr id="26" name="Title Placeholder 25">
            <a:extLst>
              <a:ext uri="{FF2B5EF4-FFF2-40B4-BE49-F238E27FC236}">
                <a16:creationId xmlns:a16="http://schemas.microsoft.com/office/drawing/2014/main" id="{1CA8242B-F710-6145-9C72-38E54DE24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26641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7" name="Date Placeholder 26">
            <a:extLst>
              <a:ext uri="{FF2B5EF4-FFF2-40B4-BE49-F238E27FC236}">
                <a16:creationId xmlns:a16="http://schemas.microsoft.com/office/drawing/2014/main" id="{94E47966-982D-114F-99C6-ED25C7E3D1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rgbClr val="4B969F"/>
                </a:solidFill>
                <a:latin typeface="Cambria" panose="02040503050406030204" pitchFamily="18" charset="0"/>
              </a:defRPr>
            </a:lvl1pPr>
          </a:lstStyle>
          <a:p>
            <a:fld id="{C98C4195-F645-B147-9FBC-F277610B04A0}" type="datetime5">
              <a:rPr lang="en-US" smtClean="0"/>
              <a:t>31-Oct-18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66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93" r:id="rId2"/>
    <p:sldLayoutId id="2147483690" r:id="rId3"/>
    <p:sldLayoutId id="2147483681" r:id="rId4"/>
    <p:sldLayoutId id="2147483695" r:id="rId5"/>
    <p:sldLayoutId id="2147483696" r:id="rId6"/>
    <p:sldLayoutId id="2147483682" r:id="rId7"/>
    <p:sldLayoutId id="2147483691" r:id="rId8"/>
    <p:sldLayoutId id="2147483683" r:id="rId9"/>
    <p:sldLayoutId id="2147483684" r:id="rId10"/>
    <p:sldLayoutId id="214748369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7" r:id="rId17"/>
  </p:sldLayoutIdLst>
  <p:transition spd="slow">
    <p:push dir="d"/>
  </p:transition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4B969F"/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000"/>
        </a:lnSpc>
        <a:spcBef>
          <a:spcPts val="10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900" b="1" i="0" kern="1200">
          <a:solidFill>
            <a:srgbClr val="4B969F"/>
          </a:solidFill>
          <a:latin typeface="Cambria" panose="02040503050406030204" pitchFamily="18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9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0" indent="0" algn="l" defTabSz="914400" rtl="0" eaLnBrk="1" latinLnBrk="0" hangingPunct="1">
        <a:lnSpc>
          <a:spcPts val="14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pos="529" userDrawn="1">
          <p15:clr>
            <a:srgbClr val="F26B43"/>
          </p15:clr>
        </p15:guide>
        <p15:guide id="4" pos="6720" userDrawn="1">
          <p15:clr>
            <a:srgbClr val="F26B43"/>
          </p15:clr>
        </p15:guide>
        <p15:guide id="5" orient="horz" pos="550" userDrawn="1">
          <p15:clr>
            <a:srgbClr val="F26B43"/>
          </p15:clr>
        </p15:guide>
        <p15:guide id="6" orient="horz" pos="107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>
            <a:extLst>
              <a:ext uri="{FF2B5EF4-FFF2-40B4-BE49-F238E27FC236}">
                <a16:creationId xmlns:a16="http://schemas.microsoft.com/office/drawing/2014/main" id="{5598A089-54A8-7C48-8410-8CFB94FC0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580567"/>
            <a:ext cx="7927730" cy="1816324"/>
          </a:xfrm>
        </p:spPr>
        <p:txBody>
          <a:bodyPr/>
          <a:lstStyle/>
          <a:p>
            <a:r>
              <a:rPr lang="is-IS" dirty="0">
                <a:ea typeface="Cambria" panose="02040503050406030204" pitchFamily="18" charset="0"/>
              </a:rPr>
              <a:t>Hagkvæmt húsnæði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990D268E-DE20-F248-A5DA-AAC84839B5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8" y="4544559"/>
            <a:ext cx="5256212" cy="1241425"/>
          </a:xfrm>
        </p:spPr>
        <p:txBody>
          <a:bodyPr/>
          <a:lstStyle/>
          <a:p>
            <a:r>
              <a:rPr lang="is-IS" dirty="0" smtClean="0">
                <a:ea typeface="Cambria" panose="02040503050406030204" pitchFamily="18" charset="0"/>
              </a:rPr>
              <a:t>Lóðarvilyrði </a:t>
            </a:r>
            <a:r>
              <a:rPr lang="is-IS" dirty="0">
                <a:ea typeface="Cambria" panose="02040503050406030204" pitchFamily="18" charset="0"/>
              </a:rPr>
              <a:t>vegna 10.000 fm lóðar</a:t>
            </a:r>
            <a:br>
              <a:rPr lang="is-IS" dirty="0">
                <a:ea typeface="Cambria" panose="02040503050406030204" pitchFamily="18" charset="0"/>
              </a:rPr>
            </a:br>
            <a:r>
              <a:rPr lang="is-IS" dirty="0">
                <a:ea typeface="Cambria" panose="02040503050406030204" pitchFamily="18" charset="0"/>
              </a:rPr>
              <a:t>við Veðurstofuna.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FEBC8B3-EE96-0748-A978-451EA189C3B0}"/>
              </a:ext>
            </a:extLst>
          </p:cNvPr>
          <p:cNvSpPr txBox="1">
            <a:spLocks/>
          </p:cNvSpPr>
          <p:nvPr/>
        </p:nvSpPr>
        <p:spPr>
          <a:xfrm>
            <a:off x="804672" y="5708000"/>
            <a:ext cx="10694903" cy="7438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4B969F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b="1" kern="1200">
                <a:solidFill>
                  <a:srgbClr val="4B969F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s-IS" sz="1800" i="1" dirty="0">
                <a:solidFill>
                  <a:schemeClr val="bg1"/>
                </a:solidFill>
                <a:ea typeface="Cambria" panose="02040503050406030204" pitchFamily="18" charset="0"/>
              </a:rPr>
              <a:t>Kynningarfundur hjá Reykjavíkurborg – 2. nóvember 2018.</a:t>
            </a:r>
          </a:p>
        </p:txBody>
      </p:sp>
    </p:spTree>
    <p:extLst>
      <p:ext uri="{BB962C8B-B14F-4D97-AF65-F5344CB8AC3E}">
        <p14:creationId xmlns:p14="http://schemas.microsoft.com/office/powerpoint/2010/main" val="3103439136"/>
      </p:ext>
    </p:extLst>
  </p:cSld>
  <p:clrMapOvr>
    <a:masterClrMapping/>
  </p:clrMapOvr>
  <p:transition spd="slow">
    <p:push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EAFC53A-96E9-964D-893D-52CF26AE7B4B}"/>
              </a:ext>
            </a:extLst>
          </p:cNvPr>
          <p:cNvSpPr/>
          <p:nvPr/>
        </p:nvSpPr>
        <p:spPr>
          <a:xfrm>
            <a:off x="5053696" y="2758446"/>
            <a:ext cx="2015999" cy="720000"/>
          </a:xfrm>
          <a:prstGeom prst="rect">
            <a:avLst/>
          </a:prstGeom>
          <a:gradFill>
            <a:gsLst>
              <a:gs pos="0">
                <a:srgbClr val="C04000"/>
              </a:gs>
              <a:gs pos="50000">
                <a:srgbClr val="C04000"/>
              </a:gs>
              <a:gs pos="100000">
                <a:srgbClr val="A43701"/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00" b="1" dirty="0">
                <a:latin typeface="Cambria" panose="02040503050406030204" pitchFamily="18" charset="0"/>
                <a:ea typeface="Cambria" panose="02040503050406030204" pitchFamily="18" charset="0"/>
              </a:rPr>
              <a:t>Heiðrún Ösp Hauksdóttir</a:t>
            </a:r>
          </a:p>
          <a:p>
            <a:pPr algn="ctr">
              <a:spcAft>
                <a:spcPts val="300"/>
              </a:spcAft>
            </a:pP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Burðarþolshönnun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Byggingarverkfr. U. of Washington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51AA3E-0080-D541-AD19-B99EB4FE312E}"/>
              </a:ext>
            </a:extLst>
          </p:cNvPr>
          <p:cNvSpPr/>
          <p:nvPr/>
        </p:nvSpPr>
        <p:spPr>
          <a:xfrm>
            <a:off x="5048383" y="3587090"/>
            <a:ext cx="2015999" cy="720000"/>
          </a:xfrm>
          <a:prstGeom prst="rect">
            <a:avLst/>
          </a:prstGeom>
          <a:gradFill>
            <a:gsLst>
              <a:gs pos="0">
                <a:srgbClr val="C04000"/>
              </a:gs>
              <a:gs pos="50000">
                <a:srgbClr val="C04000"/>
              </a:gs>
              <a:gs pos="100000">
                <a:srgbClr val="A43701"/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00" b="1" dirty="0">
                <a:latin typeface="Cambria" panose="02040503050406030204" pitchFamily="18" charset="0"/>
                <a:ea typeface="Cambria" panose="02040503050406030204" pitchFamily="18" charset="0"/>
              </a:rPr>
              <a:t>Sonja Schaffelhoferova</a:t>
            </a:r>
          </a:p>
          <a:p>
            <a:pPr algn="ctr">
              <a:spcAft>
                <a:spcPts val="300"/>
              </a:spcAft>
            </a:pPr>
            <a:r>
              <a:rPr lang="is-IS" sz="1000" dirty="0">
                <a:latin typeface="Cambria" panose="02040503050406030204" pitchFamily="18" charset="0"/>
                <a:ea typeface="Cambria" panose="02040503050406030204" pitchFamily="18" charset="0"/>
              </a:rPr>
              <a:t>Hönun lagna og loftræstikerfa</a:t>
            </a: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Byggingartæknifr. Tæknihásk. Ísl.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622E41-35BC-5E4A-B16C-6808321C7DA6}"/>
              </a:ext>
            </a:extLst>
          </p:cNvPr>
          <p:cNvSpPr/>
          <p:nvPr/>
        </p:nvSpPr>
        <p:spPr>
          <a:xfrm>
            <a:off x="5048382" y="4405816"/>
            <a:ext cx="2016000" cy="720000"/>
          </a:xfrm>
          <a:prstGeom prst="rect">
            <a:avLst/>
          </a:prstGeom>
          <a:gradFill>
            <a:gsLst>
              <a:gs pos="0">
                <a:srgbClr val="C04000"/>
              </a:gs>
              <a:gs pos="50000">
                <a:srgbClr val="C04000"/>
              </a:gs>
              <a:gs pos="100000">
                <a:srgbClr val="A43701"/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00" b="1" dirty="0">
                <a:latin typeface="Cambria" panose="02040503050406030204" pitchFamily="18" charset="0"/>
                <a:ea typeface="Cambria" panose="02040503050406030204" pitchFamily="18" charset="0"/>
              </a:rPr>
              <a:t>Níu aðrir starfsmenn Eflu</a:t>
            </a:r>
          </a:p>
          <a:p>
            <a:pPr algn="ctr">
              <a:spcAft>
                <a:spcPts val="300"/>
              </a:spcAft>
            </a:pP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Fimm konur og fjórir karlar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Frekari gögn í fylgiskjali A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5F546F-BA5C-D44A-ABBE-087143FA65E7}"/>
              </a:ext>
            </a:extLst>
          </p:cNvPr>
          <p:cNvSpPr/>
          <p:nvPr/>
        </p:nvSpPr>
        <p:spPr>
          <a:xfrm>
            <a:off x="2949804" y="2758446"/>
            <a:ext cx="2015999" cy="720000"/>
          </a:xfrm>
          <a:prstGeom prst="rect">
            <a:avLst/>
          </a:prstGeom>
          <a:gradFill>
            <a:gsLst>
              <a:gs pos="0">
                <a:srgbClr val="053F6E"/>
              </a:gs>
              <a:gs pos="50000">
                <a:srgbClr val="053F6E"/>
              </a:gs>
              <a:gs pos="100000">
                <a:srgbClr val="033054"/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00" b="1" dirty="0">
                <a:latin typeface="Cambria" panose="02040503050406030204" pitchFamily="18" charset="0"/>
                <a:ea typeface="Cambria" panose="02040503050406030204" pitchFamily="18" charset="0"/>
              </a:rPr>
              <a:t>Hermann Sigurðsson</a:t>
            </a:r>
            <a:endParaRPr lang="is-IS" sz="1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>
              <a:spcAft>
                <a:spcPts val="300"/>
              </a:spcAft>
            </a:pP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Yfirverkfræðingur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Byggingarverkfræðingur DTU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74F211D-E7D4-6941-A9B0-250B4DF6E8BE}"/>
              </a:ext>
            </a:extLst>
          </p:cNvPr>
          <p:cNvSpPr/>
          <p:nvPr/>
        </p:nvSpPr>
        <p:spPr>
          <a:xfrm>
            <a:off x="2943539" y="3591557"/>
            <a:ext cx="2015999" cy="720000"/>
          </a:xfrm>
          <a:prstGeom prst="rect">
            <a:avLst/>
          </a:prstGeom>
          <a:gradFill>
            <a:gsLst>
              <a:gs pos="0">
                <a:srgbClr val="053F6E"/>
              </a:gs>
              <a:gs pos="50000">
                <a:srgbClr val="053F6E"/>
              </a:gs>
              <a:gs pos="100000">
                <a:srgbClr val="033054"/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50" b="1" dirty="0">
                <a:latin typeface="Cambria" panose="02040503050406030204" pitchFamily="18" charset="0"/>
                <a:ea typeface="Cambria" panose="02040503050406030204" pitchFamily="18" charset="0"/>
              </a:rPr>
              <a:t>Vigdís L. Jónsdóttir</a:t>
            </a:r>
          </a:p>
          <a:p>
            <a:pPr algn="ctr"/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Gæðafulltrúi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MSc í jarðfræði Kph.háskóla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1D20556-B477-6840-9B32-D280AE50CA05}"/>
              </a:ext>
            </a:extLst>
          </p:cNvPr>
          <p:cNvSpPr/>
          <p:nvPr/>
        </p:nvSpPr>
        <p:spPr>
          <a:xfrm>
            <a:off x="2940278" y="4401101"/>
            <a:ext cx="2015999" cy="720000"/>
          </a:xfrm>
          <a:prstGeom prst="rect">
            <a:avLst/>
          </a:prstGeom>
          <a:gradFill>
            <a:gsLst>
              <a:gs pos="0">
                <a:srgbClr val="053F6E"/>
              </a:gs>
              <a:gs pos="50000">
                <a:srgbClr val="053F6E"/>
              </a:gs>
              <a:gs pos="100000">
                <a:srgbClr val="033054"/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50" b="1" dirty="0">
                <a:latin typeface="Cambria" panose="02040503050406030204" pitchFamily="18" charset="0"/>
                <a:ea typeface="Cambria" panose="02040503050406030204" pitchFamily="18" charset="0"/>
              </a:rPr>
              <a:t>Víðir Einarsson</a:t>
            </a:r>
          </a:p>
          <a:p>
            <a:pPr algn="ctr"/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Tilboðsgerð og kostnaðargr.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MSc í byggingarverkf - Chalmers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E1F8591-AE7F-3F4B-BAA9-31EB2EB60705}"/>
              </a:ext>
            </a:extLst>
          </p:cNvPr>
          <p:cNvSpPr/>
          <p:nvPr/>
        </p:nvSpPr>
        <p:spPr>
          <a:xfrm>
            <a:off x="853534" y="3595938"/>
            <a:ext cx="2015999" cy="7200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100" b="1" dirty="0">
                <a:latin typeface="Cambria" panose="02040503050406030204" pitchFamily="18" charset="0"/>
                <a:ea typeface="Cambria" panose="02040503050406030204" pitchFamily="18" charset="0"/>
              </a:rPr>
              <a:t>Guðbrandur Sigurðsson</a:t>
            </a:r>
          </a:p>
          <a:p>
            <a:pPr algn="ctr"/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Framkvæmdastjóri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MBA Edinborgarháskóli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9493BD0-3569-7E41-9B26-E4F5C12106CC}"/>
              </a:ext>
            </a:extLst>
          </p:cNvPr>
          <p:cNvSpPr/>
          <p:nvPr/>
        </p:nvSpPr>
        <p:spPr>
          <a:xfrm>
            <a:off x="853534" y="4399959"/>
            <a:ext cx="2015999" cy="7200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00" b="1" dirty="0">
                <a:latin typeface="Cambria" panose="02040503050406030204" pitchFamily="18" charset="0"/>
                <a:ea typeface="Cambria" panose="02040503050406030204" pitchFamily="18" charset="0"/>
              </a:rPr>
              <a:t>María Ingvarsdóttir</a:t>
            </a:r>
          </a:p>
          <a:p>
            <a:pPr algn="ctr"/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Leigumiðlun og tengd verkefni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16 ára reynsla af leigumiðlun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AB0C02-6BAD-FC47-9013-A25A077387EF}"/>
              </a:ext>
            </a:extLst>
          </p:cNvPr>
          <p:cNvSpPr/>
          <p:nvPr/>
        </p:nvSpPr>
        <p:spPr>
          <a:xfrm>
            <a:off x="7157588" y="2758000"/>
            <a:ext cx="2016038" cy="7200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48000">
                <a:schemeClr val="tx1">
                  <a:lumMod val="85000"/>
                  <a:lumOff val="15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00" b="1" dirty="0">
                <a:latin typeface="Cambria" panose="02040503050406030204" pitchFamily="18" charset="0"/>
                <a:ea typeface="Cambria" panose="02040503050406030204" pitchFamily="18" charset="0"/>
              </a:rPr>
              <a:t>Ástríður Magnúsdóttir</a:t>
            </a:r>
          </a:p>
          <a:p>
            <a:pPr algn="ctr">
              <a:spcAft>
                <a:spcPts val="300"/>
              </a:spcAft>
            </a:pP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Arkitekt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MA háskólinn í Árósum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37D4FA-22A1-5545-859F-B990CF2AD09A}"/>
              </a:ext>
            </a:extLst>
          </p:cNvPr>
          <p:cNvSpPr/>
          <p:nvPr/>
        </p:nvSpPr>
        <p:spPr>
          <a:xfrm>
            <a:off x="7149965" y="3587090"/>
            <a:ext cx="2015999" cy="7200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48000">
                <a:schemeClr val="tx1">
                  <a:lumMod val="85000"/>
                  <a:lumOff val="15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00" b="1" dirty="0">
                <a:latin typeface="Cambria" panose="02040503050406030204" pitchFamily="18" charset="0"/>
                <a:ea typeface="Cambria" panose="02040503050406030204" pitchFamily="18" charset="0"/>
              </a:rPr>
              <a:t>Bæring Bjarnar Jónsson</a:t>
            </a:r>
          </a:p>
          <a:p>
            <a:pPr algn="ctr">
              <a:spcAft>
                <a:spcPts val="300"/>
              </a:spcAft>
            </a:pP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Arkitekt og eigandi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Cand. arch. Kaupmannahöfn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A50ACD-2EBC-734E-A71F-ADD72AFBBB54}"/>
              </a:ext>
            </a:extLst>
          </p:cNvPr>
          <p:cNvSpPr/>
          <p:nvPr/>
        </p:nvSpPr>
        <p:spPr>
          <a:xfrm>
            <a:off x="7157627" y="4405816"/>
            <a:ext cx="2015999" cy="7200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48000">
                <a:schemeClr val="tx1">
                  <a:lumMod val="85000"/>
                  <a:lumOff val="15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00" b="1" dirty="0">
                <a:latin typeface="Cambria" panose="02040503050406030204" pitchFamily="18" charset="0"/>
                <a:ea typeface="Cambria" panose="02040503050406030204" pitchFamily="18" charset="0"/>
              </a:rPr>
              <a:t>Hlynur Daði Sævarsson</a:t>
            </a:r>
          </a:p>
          <a:p>
            <a:pPr algn="ctr">
              <a:spcAft>
                <a:spcPts val="300"/>
              </a:spcAft>
            </a:pP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Arkitekt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MSc háskólanum í Lundi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792E0A7-FE1D-E942-AD53-F04EACB1AE2F}"/>
              </a:ext>
            </a:extLst>
          </p:cNvPr>
          <p:cNvSpPr/>
          <p:nvPr/>
        </p:nvSpPr>
        <p:spPr>
          <a:xfrm>
            <a:off x="7157588" y="5233436"/>
            <a:ext cx="2015999" cy="7200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48000">
                <a:schemeClr val="tx1">
                  <a:lumMod val="85000"/>
                  <a:lumOff val="15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00" b="1" dirty="0">
                <a:latin typeface="Cambria" panose="02040503050406030204" pitchFamily="18" charset="0"/>
                <a:ea typeface="Cambria" panose="02040503050406030204" pitchFamily="18" charset="0"/>
              </a:rPr>
              <a:t>Kjartan Árnason</a:t>
            </a:r>
          </a:p>
          <a:p>
            <a:pPr algn="ctr">
              <a:spcAft>
                <a:spcPts val="300"/>
              </a:spcAft>
            </a:pP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Arkitekt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Cand. arch. Kaupmannahöfn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3F0DAD-BEA0-814D-98A4-875E7A018E98}"/>
              </a:ext>
            </a:extLst>
          </p:cNvPr>
          <p:cNvSpPr/>
          <p:nvPr/>
        </p:nvSpPr>
        <p:spPr>
          <a:xfrm>
            <a:off x="9261480" y="2758000"/>
            <a:ext cx="2015999" cy="7200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48000">
                <a:schemeClr val="tx1">
                  <a:lumMod val="85000"/>
                  <a:lumOff val="15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00" b="1" dirty="0">
                <a:latin typeface="Cambria" panose="02040503050406030204" pitchFamily="18" charset="0"/>
                <a:ea typeface="Cambria" panose="02040503050406030204" pitchFamily="18" charset="0"/>
              </a:rPr>
              <a:t>Rósa Þ. Hannesdóttir</a:t>
            </a:r>
          </a:p>
          <a:p>
            <a:pPr algn="ctr">
              <a:spcAft>
                <a:spcPts val="300"/>
              </a:spcAft>
            </a:pP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Arkitekt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MA London Metrop. University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FB807B8-D3EF-744D-B5CC-748AEFEC043C}"/>
              </a:ext>
            </a:extLst>
          </p:cNvPr>
          <p:cNvSpPr/>
          <p:nvPr/>
        </p:nvSpPr>
        <p:spPr>
          <a:xfrm>
            <a:off x="9258071" y="3587090"/>
            <a:ext cx="2015999" cy="7200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48000">
                <a:schemeClr val="tx1">
                  <a:lumMod val="85000"/>
                  <a:lumOff val="15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00" b="1" dirty="0">
                <a:latin typeface="Cambria" panose="02040503050406030204" pitchFamily="18" charset="0"/>
                <a:ea typeface="Cambria" panose="02040503050406030204" pitchFamily="18" charset="0"/>
              </a:rPr>
              <a:t>Sigbjörn Kjartansson</a:t>
            </a:r>
          </a:p>
          <a:p>
            <a:pPr algn="ctr">
              <a:spcAft>
                <a:spcPts val="300"/>
              </a:spcAft>
            </a:pP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Arkitekt og eigandi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Sivilarkitekt Osló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97F14A-4691-C342-B969-4EDD0A0DFF07}"/>
              </a:ext>
            </a:extLst>
          </p:cNvPr>
          <p:cNvSpPr/>
          <p:nvPr/>
        </p:nvSpPr>
        <p:spPr>
          <a:xfrm>
            <a:off x="9258070" y="4408920"/>
            <a:ext cx="2015999" cy="7200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48000">
                <a:schemeClr val="tx1">
                  <a:lumMod val="85000"/>
                  <a:lumOff val="15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00" b="1" dirty="0">
                <a:latin typeface="Cambria" panose="02040503050406030204" pitchFamily="18" charset="0"/>
                <a:ea typeface="Cambria" panose="02040503050406030204" pitchFamily="18" charset="0"/>
              </a:rPr>
              <a:t>Silja Traustadóttir</a:t>
            </a:r>
          </a:p>
          <a:p>
            <a:pPr algn="ctr">
              <a:spcAft>
                <a:spcPts val="300"/>
              </a:spcAft>
            </a:pP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Arkitekt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Diplom-Ing. Stuttgart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EC1B36-382C-DF44-8A13-2DD5A4061F9C}"/>
              </a:ext>
            </a:extLst>
          </p:cNvPr>
          <p:cNvSpPr/>
          <p:nvPr/>
        </p:nvSpPr>
        <p:spPr>
          <a:xfrm>
            <a:off x="9258070" y="5233436"/>
            <a:ext cx="2015999" cy="72000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48000">
                <a:schemeClr val="tx1">
                  <a:lumMod val="85000"/>
                  <a:lumOff val="15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00" b="1" dirty="0">
                <a:latin typeface="Cambria" panose="02040503050406030204" pitchFamily="18" charset="0"/>
                <a:ea typeface="Cambria" panose="02040503050406030204" pitchFamily="18" charset="0"/>
              </a:rPr>
              <a:t>Ulrike Diana Malsch</a:t>
            </a:r>
          </a:p>
          <a:p>
            <a:pPr algn="ctr">
              <a:spcAft>
                <a:spcPts val="300"/>
              </a:spcAft>
            </a:pP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Arkitekt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Diplom-Ing. Weimar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494F5D1-9E7E-C84C-928A-A9DF86A23A94}"/>
              </a:ext>
            </a:extLst>
          </p:cNvPr>
          <p:cNvSpPr/>
          <p:nvPr/>
        </p:nvSpPr>
        <p:spPr>
          <a:xfrm>
            <a:off x="853534" y="2758446"/>
            <a:ext cx="2015999" cy="7200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is-IS" sz="1000" b="1" dirty="0">
                <a:latin typeface="Cambria" panose="02040503050406030204" pitchFamily="18" charset="0"/>
                <a:ea typeface="Cambria" panose="02040503050406030204" pitchFamily="18" charset="0"/>
              </a:rPr>
              <a:t>Áslaug Kristjana Árnadóttir</a:t>
            </a:r>
          </a:p>
          <a:p>
            <a:pPr algn="ctr">
              <a:spcAft>
                <a:spcPts val="600"/>
              </a:spcAft>
            </a:pP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Leigumiðlun og markaðsmál</a:t>
            </a:r>
            <a:b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900" dirty="0">
                <a:latin typeface="Cambria" panose="02040503050406030204" pitchFamily="18" charset="0"/>
                <a:ea typeface="Cambria" panose="02040503050406030204" pitchFamily="18" charset="0"/>
              </a:rPr>
              <a:t>Viðskiptafræðingur MSc HÍ </a:t>
            </a:r>
            <a:endParaRPr lang="is-IS" sz="9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A90E1D-1077-2643-BB47-5119C5E12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425" y="501912"/>
            <a:ext cx="9826641" cy="880762"/>
          </a:xfrm>
        </p:spPr>
        <p:txBody>
          <a:bodyPr/>
          <a:lstStyle/>
          <a:p>
            <a:r>
              <a:rPr lang="is-IS" dirty="0">
                <a:ea typeface="Cambria" panose="02040503050406030204" pitchFamily="18" charset="0"/>
              </a:rPr>
              <a:t>Öflugt og reynslumikið teymi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4FC9F-D3E7-9745-8962-FDC68362C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10DEFE-7D4D-7843-AEA8-60EFAD5375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2" t="14883" r="15441" b="13406"/>
          <a:stretch/>
        </p:blipFill>
        <p:spPr>
          <a:xfrm>
            <a:off x="1362493" y="1533054"/>
            <a:ext cx="909938" cy="10399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1F062D-011E-6940-85AC-2A3D43386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089" y="2080290"/>
            <a:ext cx="1485631" cy="47525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5A731C2-FCF8-054E-90AD-30D940E25681}"/>
              </a:ext>
            </a:extLst>
          </p:cNvPr>
          <p:cNvSpPr txBox="1"/>
          <p:nvPr/>
        </p:nvSpPr>
        <p:spPr>
          <a:xfrm>
            <a:off x="838200" y="5332783"/>
            <a:ext cx="32566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400" i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Fjöldi kvenna eru 15 og fjöldi karla eru 9.</a:t>
            </a:r>
          </a:p>
          <a:p>
            <a:r>
              <a:rPr lang="is-IS" sz="1400" i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Aldur hópsins er á bilinu 29 til 64 ára.</a:t>
            </a:r>
          </a:p>
          <a:p>
            <a:r>
              <a:rPr lang="is-IS" sz="1400" i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Meðalaldur hópsins eru 45 ár.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7D2CE7AE-3B56-4841-B96D-D5E9043328C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793" y="1967628"/>
            <a:ext cx="1177639" cy="61685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E214865-E4B4-794B-B283-2F6AC6535F5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737" y="2126927"/>
            <a:ext cx="2593172" cy="41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677091"/>
      </p:ext>
    </p:extLst>
  </p:cSld>
  <p:clrMapOvr>
    <a:masterClrMapping/>
  </p:clrMapOvr>
  <p:transition spd="slow">
    <p:push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BC4E7-6D4A-0947-A199-9866E9330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3</a:t>
            </a:fld>
            <a:endParaRPr lang="en-US"/>
          </a:p>
        </p:txBody>
      </p:sp>
      <p:pic>
        <p:nvPicPr>
          <p:cNvPr id="2" name="Mynd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7295"/>
            <a:ext cx="12350132" cy="693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12417"/>
      </p:ext>
    </p:extLst>
  </p:cSld>
  <p:clrMapOvr>
    <a:masterClrMapping/>
  </p:clrMapOvr>
  <p:transition spd="slow">
    <p:push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83CFA-DCC7-F845-B56A-54C2AC0F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4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4D679E-7F16-D94A-8F65-8B05F494E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06" y="478467"/>
            <a:ext cx="9826641" cy="880762"/>
          </a:xfrm>
        </p:spPr>
        <p:txBody>
          <a:bodyPr/>
          <a:lstStyle/>
          <a:p>
            <a:r>
              <a:rPr lang="is-IS" dirty="0">
                <a:ea typeface="Cambria" panose="02040503050406030204" pitchFamily="18" charset="0"/>
              </a:rPr>
              <a:t>Meginmarkmið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197CA30-58FC-0245-AFA8-470928F1E9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212" y="1514379"/>
            <a:ext cx="9829800" cy="761634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</a:pPr>
            <a:r>
              <a:rPr lang="en-US" sz="1800" dirty="0"/>
              <a:t>Hanna </a:t>
            </a:r>
            <a:r>
              <a:rPr lang="en-US" sz="1800" dirty="0" err="1"/>
              <a:t>framúrskarandi</a:t>
            </a:r>
            <a:r>
              <a:rPr lang="en-US" sz="1800" dirty="0"/>
              <a:t>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/>
              <a:t>eftirsóknarverðar</a:t>
            </a:r>
            <a:r>
              <a:rPr lang="en-US" sz="1800" dirty="0"/>
              <a:t> </a:t>
            </a:r>
            <a:r>
              <a:rPr lang="en-US" sz="1800" dirty="0" err="1"/>
              <a:t>íbúðir</a:t>
            </a:r>
            <a:r>
              <a:rPr lang="en-US" sz="1800" dirty="0"/>
              <a:t> </a:t>
            </a:r>
            <a:r>
              <a:rPr lang="en-US" sz="1800" dirty="0" err="1"/>
              <a:t>þar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</a:t>
            </a:r>
            <a:r>
              <a:rPr lang="en-US" sz="1800" dirty="0" err="1"/>
              <a:t>notast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</a:t>
            </a:r>
            <a:r>
              <a:rPr lang="en-US" sz="1800" dirty="0" err="1"/>
              <a:t>við</a:t>
            </a:r>
            <a:r>
              <a:rPr lang="en-US" sz="1800" dirty="0"/>
              <a:t> </a:t>
            </a:r>
            <a:r>
              <a:rPr lang="en-US" sz="1800" dirty="0" err="1"/>
              <a:t>þrautreyndar</a:t>
            </a:r>
            <a:r>
              <a:rPr lang="en-US" sz="1800" dirty="0"/>
              <a:t> </a:t>
            </a:r>
            <a:r>
              <a:rPr lang="en-US" sz="1800" dirty="0" err="1"/>
              <a:t>byggingaraðferðir</a:t>
            </a:r>
            <a:r>
              <a:rPr lang="en-US" sz="1800" dirty="0"/>
              <a:t>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/>
              <a:t>byggingarefni</a:t>
            </a:r>
            <a:r>
              <a:rPr lang="en-US" sz="1800" dirty="0"/>
              <a:t> </a:t>
            </a:r>
            <a:r>
              <a:rPr lang="en-US" sz="1800" dirty="0" err="1"/>
              <a:t>sem</a:t>
            </a:r>
            <a:r>
              <a:rPr lang="en-US" sz="1800" dirty="0"/>
              <a:t> </a:t>
            </a:r>
            <a:r>
              <a:rPr lang="en-US" sz="1800" dirty="0" err="1"/>
              <a:t>hafa</a:t>
            </a:r>
            <a:r>
              <a:rPr lang="en-US" sz="1800" dirty="0"/>
              <a:t> </a:t>
            </a:r>
            <a:r>
              <a:rPr lang="en-US" sz="1800" dirty="0" err="1"/>
              <a:t>reynst</a:t>
            </a:r>
            <a:r>
              <a:rPr lang="en-US" sz="1800" dirty="0"/>
              <a:t> </a:t>
            </a:r>
            <a:r>
              <a:rPr lang="en-US" sz="1800" dirty="0" err="1"/>
              <a:t>vel</a:t>
            </a:r>
            <a:r>
              <a:rPr lang="en-US" sz="1800" dirty="0"/>
              <a:t> </a:t>
            </a:r>
            <a:r>
              <a:rPr lang="en-US" sz="1800" dirty="0" err="1"/>
              <a:t>við</a:t>
            </a:r>
            <a:r>
              <a:rPr lang="en-US" sz="1800" dirty="0"/>
              <a:t> </a:t>
            </a:r>
            <a:r>
              <a:rPr lang="en-US" sz="1800" dirty="0" err="1"/>
              <a:t>íslenskar</a:t>
            </a:r>
            <a:r>
              <a:rPr lang="en-US" sz="1800" dirty="0"/>
              <a:t> </a:t>
            </a:r>
            <a:r>
              <a:rPr lang="en-US" sz="1800" dirty="0" err="1"/>
              <a:t>aðstæður</a:t>
            </a:r>
            <a:r>
              <a:rPr lang="en-US" sz="1800" dirty="0"/>
              <a:t>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76F002-F8F8-1344-848C-76E03C8DEA2D}"/>
              </a:ext>
            </a:extLst>
          </p:cNvPr>
          <p:cNvSpPr/>
          <p:nvPr/>
        </p:nvSpPr>
        <p:spPr>
          <a:xfrm>
            <a:off x="839788" y="2487090"/>
            <a:ext cx="3190189" cy="98228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Jafnvægi á milli góðrar </a:t>
            </a:r>
          </a:p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hönnunar, val á byggingarefnum</a:t>
            </a:r>
            <a:b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og byggingarkostnaði.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7D35B4-3C66-B743-903E-BEF6BE6C9B72}"/>
              </a:ext>
            </a:extLst>
          </p:cNvPr>
          <p:cNvSpPr/>
          <p:nvPr/>
        </p:nvSpPr>
        <p:spPr>
          <a:xfrm>
            <a:off x="839788" y="3607299"/>
            <a:ext cx="3190189" cy="8873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Eftirspurn eftir stúdíóíbúðum </a:t>
            </a:r>
          </a:p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og litlum 2ja og 3ja herbergja íbúðum.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CD9420-300A-444A-8052-A568849ECD32}"/>
              </a:ext>
            </a:extLst>
          </p:cNvPr>
          <p:cNvSpPr/>
          <p:nvPr/>
        </p:nvSpPr>
        <p:spPr>
          <a:xfrm>
            <a:off x="839788" y="4649843"/>
            <a:ext cx="3190189" cy="70834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Tryggja hjólreiðafólki </a:t>
            </a:r>
          </a:p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gott aðgengi og góða aðstöðu.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1670AF-3FA8-AB47-8B0A-EDAF115F48BB}"/>
              </a:ext>
            </a:extLst>
          </p:cNvPr>
          <p:cNvSpPr/>
          <p:nvPr/>
        </p:nvSpPr>
        <p:spPr>
          <a:xfrm>
            <a:off x="839788" y="5492851"/>
            <a:ext cx="3190189" cy="70834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Aðgengi að fjölnotaherbergi</a:t>
            </a:r>
          </a:p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og þvottahúsi í smáíbúðum.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D782D7-7375-954A-A68E-D4CA8B9F3067}"/>
              </a:ext>
            </a:extLst>
          </p:cNvPr>
          <p:cNvSpPr/>
          <p:nvPr/>
        </p:nvSpPr>
        <p:spPr>
          <a:xfrm>
            <a:off x="4158799" y="2487090"/>
            <a:ext cx="3190189" cy="98228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Nýjar þarfir á borð við heimsendingu á matvælum og bögglapósti.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768D5A-58C8-DD45-B054-FC88ED31D973}"/>
              </a:ext>
            </a:extLst>
          </p:cNvPr>
          <p:cNvSpPr/>
          <p:nvPr/>
        </p:nvSpPr>
        <p:spPr>
          <a:xfrm>
            <a:off x="4158799" y="3607299"/>
            <a:ext cx="3190189" cy="8873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Aðgangur </a:t>
            </a:r>
            <a:r>
              <a:rPr lang="is-IS" sz="1400" b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að deilibílum</a:t>
            </a:r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2370BB1-260E-154C-92A7-9F4833ABBA44}"/>
              </a:ext>
            </a:extLst>
          </p:cNvPr>
          <p:cNvSpPr/>
          <p:nvPr/>
        </p:nvSpPr>
        <p:spPr>
          <a:xfrm>
            <a:off x="4158799" y="4649843"/>
            <a:ext cx="3190189" cy="70834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Rafmagnstengi eða </a:t>
            </a:r>
          </a:p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–lagnir við bílastæði.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7E3462E-11BA-8A4A-BC61-2B4B0B36FC59}"/>
              </a:ext>
            </a:extLst>
          </p:cNvPr>
          <p:cNvSpPr/>
          <p:nvPr/>
        </p:nvSpPr>
        <p:spPr>
          <a:xfrm>
            <a:off x="7477811" y="2487090"/>
            <a:ext cx="3190189" cy="98228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Hagkvæmur rekstrarkostnaður.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0BEC4E-7C64-FA45-A523-836CD434EDC3}"/>
              </a:ext>
            </a:extLst>
          </p:cNvPr>
          <p:cNvSpPr/>
          <p:nvPr/>
        </p:nvSpPr>
        <p:spPr>
          <a:xfrm>
            <a:off x="7477810" y="3604036"/>
            <a:ext cx="3190189" cy="8873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Góð aðstaða fyrir sorpflokkun </a:t>
            </a:r>
            <a:b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– djúpgámar fyrir 5 sorpflokka.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E74A74D-565E-0549-A2FF-F8E7DF7CE472}"/>
              </a:ext>
            </a:extLst>
          </p:cNvPr>
          <p:cNvSpPr/>
          <p:nvPr/>
        </p:nvSpPr>
        <p:spPr>
          <a:xfrm>
            <a:off x="7477811" y="4649842"/>
            <a:ext cx="3190189" cy="70834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Draga úr umhverfisáhrifum eins </a:t>
            </a:r>
          </a:p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og kostur er – BREEAM vottun.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BBCCD5-98C2-49EE-BE52-CEE7882A2A55}"/>
              </a:ext>
            </a:extLst>
          </p:cNvPr>
          <p:cNvSpPr/>
          <p:nvPr/>
        </p:nvSpPr>
        <p:spPr>
          <a:xfrm>
            <a:off x="4158799" y="5513342"/>
            <a:ext cx="3190189" cy="70834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Blágrænar ofanvatnslausnir </a:t>
            </a:r>
          </a:p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þar sem þær eiga við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BA8294-BA20-49E6-9564-16F67377EF46}"/>
              </a:ext>
            </a:extLst>
          </p:cNvPr>
          <p:cNvSpPr/>
          <p:nvPr/>
        </p:nvSpPr>
        <p:spPr>
          <a:xfrm>
            <a:off x="7477811" y="5516531"/>
            <a:ext cx="3190189" cy="70834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Vel hannaðir garðar </a:t>
            </a:r>
          </a:p>
          <a:p>
            <a:pPr lvl="0" algn="ctr"/>
            <a:r>
              <a:rPr lang="is-IS" sz="1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sem nýtast íbúðum vel</a:t>
            </a:r>
          </a:p>
        </p:txBody>
      </p:sp>
    </p:spTree>
    <p:extLst>
      <p:ext uri="{BB962C8B-B14F-4D97-AF65-F5344CB8AC3E}">
        <p14:creationId xmlns:p14="http://schemas.microsoft.com/office/powerpoint/2010/main" val="3394474603"/>
      </p:ext>
    </p:extLst>
  </p:cSld>
  <p:clrMapOvr>
    <a:masterClrMapping/>
  </p:clrMapOvr>
  <p:transition spd="slow">
    <p:push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44C8242-7814-CC47-A2A6-05847ADAD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BDFC95-27C3-6D48-B1A6-4521E0FC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>
                <a:solidFill>
                  <a:schemeClr val="bg1"/>
                </a:solidFill>
              </a:rPr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83FC51-DE79-9647-A2E0-D8F0751B6E85}"/>
              </a:ext>
            </a:extLst>
          </p:cNvPr>
          <p:cNvSpPr/>
          <p:nvPr/>
        </p:nvSpPr>
        <p:spPr>
          <a:xfrm>
            <a:off x="839788" y="4409175"/>
            <a:ext cx="7973012" cy="1963426"/>
          </a:xfrm>
          <a:prstGeom prst="rect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  <a:alpha val="80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s-IS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Title 7">
            <a:extLst>
              <a:ext uri="{FF2B5EF4-FFF2-40B4-BE49-F238E27FC236}">
                <a16:creationId xmlns:a16="http://schemas.microsoft.com/office/drawing/2014/main" id="{19D0B77A-FCB5-9345-8522-FF0B39760BF7}"/>
              </a:ext>
            </a:extLst>
          </p:cNvPr>
          <p:cNvSpPr txBox="1">
            <a:spLocks/>
          </p:cNvSpPr>
          <p:nvPr/>
        </p:nvSpPr>
        <p:spPr>
          <a:xfrm>
            <a:off x="1106617" y="4464005"/>
            <a:ext cx="7927730" cy="72423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B969F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is-IS" dirty="0">
                <a:solidFill>
                  <a:schemeClr val="bg1"/>
                </a:solidFill>
                <a:ea typeface="Cambria" panose="02040503050406030204" pitchFamily="18" charset="0"/>
              </a:rPr>
              <a:t>Veðurstofureiturinn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BC1296-3D08-054B-A1EB-04836D9126D4}"/>
              </a:ext>
            </a:extLst>
          </p:cNvPr>
          <p:cNvSpPr txBox="1"/>
          <p:nvPr/>
        </p:nvSpPr>
        <p:spPr>
          <a:xfrm>
            <a:off x="1121017" y="5145450"/>
            <a:ext cx="1744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b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100 íbúðir</a:t>
            </a:r>
            <a:endParaRPr lang="is-IS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3D1CD2-31FB-A641-A54C-BE81AF17C229}"/>
              </a:ext>
            </a:extLst>
          </p:cNvPr>
          <p:cNvSpPr txBox="1"/>
          <p:nvPr/>
        </p:nvSpPr>
        <p:spPr>
          <a:xfrm>
            <a:off x="2808000" y="5145450"/>
            <a:ext cx="3083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70 stúdíóíbúðir – 35 fm</a:t>
            </a:r>
          </a:p>
          <a:p>
            <a:r>
              <a:rPr lang="is-I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30 2ja herb. – 49 fm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CC3B71-621D-7A40-AC41-A85C43C64A30}"/>
              </a:ext>
            </a:extLst>
          </p:cNvPr>
          <p:cNvSpPr txBox="1"/>
          <p:nvPr/>
        </p:nvSpPr>
        <p:spPr>
          <a:xfrm>
            <a:off x="5894320" y="5169494"/>
            <a:ext cx="376778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1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Fjölnotaherbergi – setustofa</a:t>
            </a:r>
          </a:p>
          <a:p>
            <a:r>
              <a:rPr lang="is-IS" sz="1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Þvottahús – þurrkherbergi</a:t>
            </a:r>
          </a:p>
          <a:p>
            <a:r>
              <a:rPr lang="is-IS" sz="1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Móttaka fyrir heimsendingar</a:t>
            </a:r>
          </a:p>
          <a:p>
            <a:r>
              <a:rPr lang="is-IS" sz="1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Hjólageymsla</a:t>
            </a:r>
          </a:p>
          <a:p>
            <a:r>
              <a:rPr lang="is-IS" sz="1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Sérgeymsla með hverri íbúð</a:t>
            </a:r>
          </a:p>
        </p:txBody>
      </p:sp>
    </p:spTree>
    <p:extLst>
      <p:ext uri="{BB962C8B-B14F-4D97-AF65-F5344CB8AC3E}">
        <p14:creationId xmlns:p14="http://schemas.microsoft.com/office/powerpoint/2010/main" val="21398487"/>
      </p:ext>
    </p:extLst>
  </p:cSld>
  <p:clrMapOvr>
    <a:masterClrMapping/>
  </p:clrMapOvr>
  <p:transition spd="slow">
    <p:push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82CC43-4804-7C4C-8B9D-D7ED3D55B7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8"/>
          <a:stretch/>
        </p:blipFill>
        <p:spPr>
          <a:xfrm>
            <a:off x="0" y="0"/>
            <a:ext cx="12192000" cy="6660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83CFA-DCC7-F845-B56A-54C2AC0F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6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4D679E-7F16-D94A-8F65-8B05F494E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06" y="478467"/>
            <a:ext cx="9826641" cy="880762"/>
          </a:xfrm>
        </p:spPr>
        <p:txBody>
          <a:bodyPr/>
          <a:lstStyle/>
          <a:p>
            <a:r>
              <a:rPr lang="is-IS" dirty="0">
                <a:ea typeface="Cambria" panose="02040503050406030204" pitchFamily="18" charset="0"/>
              </a:rPr>
              <a:t>Skipulag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197CA30-58FC-0245-AFA8-470928F1E9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212" y="1514378"/>
            <a:ext cx="2984388" cy="4519222"/>
          </a:xfrm>
        </p:spPr>
        <p:txBody>
          <a:bodyPr>
            <a:normAutofit/>
          </a:bodyPr>
          <a:lstStyle/>
          <a:p>
            <a:pPr>
              <a:lnSpc>
                <a:spcPts val="1800"/>
              </a:lnSpc>
            </a:pPr>
            <a:r>
              <a:rPr lang="en-US" sz="1400" dirty="0" err="1"/>
              <a:t>Tveir</a:t>
            </a:r>
            <a:r>
              <a:rPr lang="en-US" sz="1400" dirty="0"/>
              <a:t> </a:t>
            </a:r>
            <a:r>
              <a:rPr lang="en-US" sz="1400" dirty="0" err="1"/>
              <a:t>íbúðaklasar</a:t>
            </a:r>
            <a:r>
              <a:rPr lang="en-US" sz="1400" dirty="0"/>
              <a:t> </a:t>
            </a:r>
            <a:r>
              <a:rPr lang="en-US" sz="1400" dirty="0" err="1"/>
              <a:t>sem</a:t>
            </a:r>
            <a:r>
              <a:rPr lang="en-US" sz="1400" dirty="0"/>
              <a:t> </a:t>
            </a:r>
            <a:r>
              <a:rPr lang="en-US" sz="1400" dirty="0" err="1"/>
              <a:t>eru</a:t>
            </a:r>
            <a:r>
              <a:rPr lang="en-US" sz="1400" dirty="0"/>
              <a:t> </a:t>
            </a:r>
            <a:r>
              <a:rPr lang="en-US" sz="1400" dirty="0" err="1"/>
              <a:t>byggðir</a:t>
            </a:r>
            <a:r>
              <a:rPr lang="en-US" sz="1400" dirty="0"/>
              <a:t> </a:t>
            </a:r>
            <a:r>
              <a:rPr lang="en-US" sz="1400" dirty="0" err="1"/>
              <a:t>upp</a:t>
            </a:r>
            <a:r>
              <a:rPr lang="en-US" sz="1400" dirty="0"/>
              <a:t> </a:t>
            </a:r>
            <a:r>
              <a:rPr lang="en-US" sz="1400" dirty="0" err="1"/>
              <a:t>af</a:t>
            </a:r>
            <a:r>
              <a:rPr lang="en-US" sz="1400" dirty="0"/>
              <a:t> 2ja </a:t>
            </a:r>
            <a:r>
              <a:rPr lang="en-US" sz="1400" dirty="0" err="1"/>
              <a:t>og</a:t>
            </a:r>
            <a:r>
              <a:rPr lang="en-US" sz="1400" dirty="0"/>
              <a:t> 3ja </a:t>
            </a:r>
            <a:r>
              <a:rPr lang="en-US" sz="1400" dirty="0" err="1"/>
              <a:t>hæða</a:t>
            </a:r>
            <a:r>
              <a:rPr lang="en-US" sz="1400" dirty="0"/>
              <a:t> </a:t>
            </a:r>
            <a:r>
              <a:rPr lang="en-US" sz="1400" dirty="0" err="1"/>
              <a:t>húsum</a:t>
            </a:r>
            <a:r>
              <a:rPr lang="en-US" sz="1400" dirty="0"/>
              <a:t>.  </a:t>
            </a:r>
          </a:p>
          <a:p>
            <a:pPr>
              <a:lnSpc>
                <a:spcPts val="1800"/>
              </a:lnSpc>
            </a:pPr>
            <a:r>
              <a:rPr lang="en-US" sz="1400" dirty="0" err="1"/>
              <a:t>Metnaðarfull</a:t>
            </a:r>
            <a:r>
              <a:rPr lang="en-US" sz="1400" dirty="0"/>
              <a:t> </a:t>
            </a:r>
            <a:r>
              <a:rPr lang="en-US" sz="1400" dirty="0" err="1"/>
              <a:t>hönnun</a:t>
            </a:r>
            <a:r>
              <a:rPr lang="en-US" sz="1400" dirty="0"/>
              <a:t> </a:t>
            </a:r>
            <a:r>
              <a:rPr lang="en-US" sz="1400" dirty="0" err="1"/>
              <a:t>á</a:t>
            </a:r>
            <a:r>
              <a:rPr lang="en-US" sz="1400" dirty="0"/>
              <a:t> </a:t>
            </a:r>
            <a:r>
              <a:rPr lang="en-US" sz="1400" dirty="0" err="1"/>
              <a:t>útliti</a:t>
            </a:r>
            <a:r>
              <a:rPr lang="en-US" sz="1400" dirty="0"/>
              <a:t> </a:t>
            </a:r>
            <a:r>
              <a:rPr lang="en-US" sz="1400" dirty="0" err="1"/>
              <a:t>húsanna</a:t>
            </a:r>
            <a:r>
              <a:rPr lang="en-US" sz="1400" dirty="0"/>
              <a:t> </a:t>
            </a:r>
            <a:r>
              <a:rPr lang="en-US" sz="1400" dirty="0" err="1"/>
              <a:t>sem</a:t>
            </a:r>
            <a:r>
              <a:rPr lang="en-US" sz="1400" dirty="0"/>
              <a:t> </a:t>
            </a:r>
            <a:r>
              <a:rPr lang="en-US" sz="1400" dirty="0" err="1"/>
              <a:t>á</a:t>
            </a:r>
            <a:r>
              <a:rPr lang="en-US" sz="1400" dirty="0"/>
              <a:t> </a:t>
            </a:r>
            <a:r>
              <a:rPr lang="en-US" sz="1400" dirty="0" err="1"/>
              <a:t>að</a:t>
            </a:r>
            <a:r>
              <a:rPr lang="en-US" sz="1400" dirty="0"/>
              <a:t> </a:t>
            </a:r>
            <a:r>
              <a:rPr lang="en-US" sz="1400" dirty="0" err="1"/>
              <a:t>sæma</a:t>
            </a:r>
            <a:r>
              <a:rPr lang="en-US" sz="1400" dirty="0"/>
              <a:t> </a:t>
            </a:r>
            <a:r>
              <a:rPr lang="en-US" sz="1400" dirty="0" err="1"/>
              <a:t>sér</a:t>
            </a:r>
            <a:r>
              <a:rPr lang="en-US" sz="1400" dirty="0"/>
              <a:t> </a:t>
            </a:r>
            <a:r>
              <a:rPr lang="en-US" sz="1400" dirty="0" err="1"/>
              <a:t>vel</a:t>
            </a:r>
            <a:r>
              <a:rPr lang="en-US" sz="1400" dirty="0"/>
              <a:t> </a:t>
            </a:r>
            <a:r>
              <a:rPr lang="en-US" sz="1400" dirty="0" err="1"/>
              <a:t>á</a:t>
            </a:r>
            <a:r>
              <a:rPr lang="en-US" sz="1400" dirty="0"/>
              <a:t> </a:t>
            </a:r>
            <a:r>
              <a:rPr lang="en-US" sz="1400" dirty="0" err="1"/>
              <a:t>þessari</a:t>
            </a:r>
            <a:r>
              <a:rPr lang="en-US" sz="1400" dirty="0"/>
              <a:t> </a:t>
            </a:r>
            <a:r>
              <a:rPr lang="en-US" sz="1400" dirty="0" err="1"/>
              <a:t>áberandi</a:t>
            </a:r>
            <a:r>
              <a:rPr lang="en-US" sz="1400" dirty="0"/>
              <a:t> </a:t>
            </a:r>
            <a:r>
              <a:rPr lang="en-US" sz="1400" dirty="0" err="1"/>
              <a:t>lóð</a:t>
            </a:r>
            <a:r>
              <a:rPr lang="en-US" sz="1400" dirty="0"/>
              <a:t>.</a:t>
            </a:r>
          </a:p>
          <a:p>
            <a:pPr>
              <a:lnSpc>
                <a:spcPts val="1800"/>
              </a:lnSpc>
            </a:pPr>
            <a:r>
              <a:rPr lang="en-US" sz="1400" dirty="0" err="1"/>
              <a:t>Góð</a:t>
            </a:r>
            <a:r>
              <a:rPr lang="en-US" sz="1400" dirty="0"/>
              <a:t> </a:t>
            </a:r>
            <a:r>
              <a:rPr lang="en-US" sz="1400" dirty="0" err="1"/>
              <a:t>aðstaða</a:t>
            </a:r>
            <a:r>
              <a:rPr lang="en-US" sz="1400" dirty="0"/>
              <a:t> </a:t>
            </a:r>
            <a:r>
              <a:rPr lang="en-US" sz="1400" dirty="0" err="1"/>
              <a:t>fyrir</a:t>
            </a:r>
            <a:r>
              <a:rPr lang="en-US" sz="1400" dirty="0"/>
              <a:t> </a:t>
            </a:r>
            <a:r>
              <a:rPr lang="en-US" sz="1400" dirty="0" err="1"/>
              <a:t>íbúa</a:t>
            </a:r>
            <a:r>
              <a:rPr lang="en-US" sz="1400" dirty="0"/>
              <a:t> </a:t>
            </a:r>
            <a:r>
              <a:rPr lang="en-US" sz="1400" dirty="0" err="1"/>
              <a:t>þar</a:t>
            </a:r>
            <a:r>
              <a:rPr lang="en-US" sz="1400" dirty="0"/>
              <a:t> </a:t>
            </a:r>
            <a:r>
              <a:rPr lang="en-US" sz="1400" dirty="0" err="1"/>
              <a:t>sem</a:t>
            </a:r>
            <a:r>
              <a:rPr lang="en-US" sz="1400" dirty="0"/>
              <a:t> </a:t>
            </a:r>
            <a:br>
              <a:rPr lang="en-US" sz="1400" dirty="0"/>
            </a:br>
            <a:r>
              <a:rPr lang="en-US" sz="1400" dirty="0" err="1"/>
              <a:t>inni</a:t>
            </a:r>
            <a:r>
              <a:rPr lang="en-US" sz="1400" dirty="0"/>
              <a:t>- og </a:t>
            </a:r>
            <a:r>
              <a:rPr lang="en-US" sz="1400" dirty="0" err="1"/>
              <a:t>útsvæði</a:t>
            </a:r>
            <a:r>
              <a:rPr lang="en-US" sz="1400" dirty="0"/>
              <a:t> </a:t>
            </a:r>
            <a:r>
              <a:rPr lang="en-US" sz="1400" dirty="0" err="1"/>
              <a:t>flæða</a:t>
            </a:r>
            <a:r>
              <a:rPr lang="en-US" sz="1400" dirty="0"/>
              <a:t> </a:t>
            </a:r>
            <a:r>
              <a:rPr lang="en-US" sz="1400" dirty="0" err="1"/>
              <a:t>saman</a:t>
            </a:r>
            <a:r>
              <a:rPr lang="en-US" sz="1400" dirty="0"/>
              <a:t>. 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CBD1641-C091-0747-95EC-2CFE9C8E6D24}"/>
              </a:ext>
            </a:extLst>
          </p:cNvPr>
          <p:cNvSpPr txBox="1">
            <a:spLocks/>
          </p:cNvSpPr>
          <p:nvPr/>
        </p:nvSpPr>
        <p:spPr>
          <a:xfrm>
            <a:off x="736406" y="-79731"/>
            <a:ext cx="9826641" cy="88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B969F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is-IS" sz="1800" b="0" i="1" dirty="0">
                <a:ea typeface="Cambria" panose="02040503050406030204" pitchFamily="18" charset="0"/>
              </a:rPr>
              <a:t>Veðurstofureiturinn</a:t>
            </a:r>
            <a:endParaRPr lang="en-US" sz="1800" b="0" i="1" dirty="0"/>
          </a:p>
        </p:txBody>
      </p:sp>
    </p:spTree>
    <p:extLst>
      <p:ext uri="{BB962C8B-B14F-4D97-AF65-F5344CB8AC3E}">
        <p14:creationId xmlns:p14="http://schemas.microsoft.com/office/powerpoint/2010/main" val="2382863324"/>
      </p:ext>
    </p:extLst>
  </p:cSld>
  <p:clrMapOvr>
    <a:masterClrMapping/>
  </p:clrMapOvr>
  <p:transition spd="slow">
    <p:push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449821-3A79-3D4F-AB1C-13B7C0070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83CFA-DCC7-F845-B56A-54C2AC0F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7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4D679E-7F16-D94A-8F65-8B05F494E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06" y="478467"/>
            <a:ext cx="9826641" cy="880762"/>
          </a:xfrm>
        </p:spPr>
        <p:txBody>
          <a:bodyPr/>
          <a:lstStyle/>
          <a:p>
            <a:r>
              <a:rPr lang="is-IS" dirty="0">
                <a:ea typeface="Cambria" panose="02040503050406030204" pitchFamily="18" charset="0"/>
              </a:rPr>
              <a:t>Sameiginleg þjónusta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197CA30-58FC-0245-AFA8-470928F1E9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5212" y="1514378"/>
            <a:ext cx="2984388" cy="4519222"/>
          </a:xfrm>
        </p:spPr>
        <p:txBody>
          <a:bodyPr>
            <a:normAutofit/>
          </a:bodyPr>
          <a:lstStyle/>
          <a:p>
            <a:pPr>
              <a:lnSpc>
                <a:spcPts val="2000"/>
              </a:lnSpc>
            </a:pPr>
            <a:r>
              <a:rPr lang="en-US" sz="1400" dirty="0" err="1"/>
              <a:t>Íbúar</a:t>
            </a:r>
            <a:r>
              <a:rPr lang="en-US" sz="1400" dirty="0"/>
              <a:t> </a:t>
            </a:r>
            <a:r>
              <a:rPr lang="en-US" sz="1400" dirty="0" err="1"/>
              <a:t>hafa</a:t>
            </a:r>
            <a:r>
              <a:rPr lang="en-US" sz="1400" dirty="0"/>
              <a:t> </a:t>
            </a:r>
            <a:r>
              <a:rPr lang="en-US" sz="1400" dirty="0" err="1"/>
              <a:t>aðgengi</a:t>
            </a:r>
            <a:r>
              <a:rPr lang="en-US" sz="1400" dirty="0"/>
              <a:t> </a:t>
            </a:r>
            <a:r>
              <a:rPr lang="en-US" sz="1400" dirty="0" err="1"/>
              <a:t>að</a:t>
            </a:r>
            <a:r>
              <a:rPr lang="en-US" sz="1400" dirty="0"/>
              <a:t> </a:t>
            </a:r>
            <a:r>
              <a:rPr lang="en-US" sz="1400" dirty="0" err="1"/>
              <a:t>fjölnota</a:t>
            </a:r>
            <a:r>
              <a:rPr lang="en-US" sz="1400" dirty="0"/>
              <a:t> </a:t>
            </a:r>
            <a:r>
              <a:rPr lang="en-US" sz="1400" dirty="0" err="1"/>
              <a:t>herbergi</a:t>
            </a:r>
            <a:r>
              <a:rPr lang="en-US" sz="1400" dirty="0"/>
              <a:t> </a:t>
            </a:r>
            <a:r>
              <a:rPr lang="en-US" sz="1400" dirty="0" err="1"/>
              <a:t>fyrir</a:t>
            </a:r>
            <a:r>
              <a:rPr lang="en-US" sz="1400" dirty="0"/>
              <a:t> </a:t>
            </a:r>
            <a:r>
              <a:rPr lang="en-US" sz="1400" dirty="0" err="1"/>
              <a:t>veislur</a:t>
            </a:r>
            <a:r>
              <a:rPr lang="en-US" sz="1400" dirty="0"/>
              <a:t> og fundi.</a:t>
            </a:r>
          </a:p>
          <a:p>
            <a:pPr>
              <a:lnSpc>
                <a:spcPts val="2000"/>
              </a:lnSpc>
            </a:pPr>
            <a:r>
              <a:rPr lang="en-US" sz="1400" dirty="0"/>
              <a:t>Gott </a:t>
            </a:r>
            <a:r>
              <a:rPr lang="en-US" sz="1400" dirty="0" err="1"/>
              <a:t>aðgengi</a:t>
            </a:r>
            <a:r>
              <a:rPr lang="en-US" sz="1400" dirty="0"/>
              <a:t> </a:t>
            </a:r>
            <a:r>
              <a:rPr lang="en-US" sz="1400" dirty="0" err="1"/>
              <a:t>að</a:t>
            </a:r>
            <a:r>
              <a:rPr lang="en-US" sz="1400" dirty="0"/>
              <a:t> </a:t>
            </a:r>
            <a:r>
              <a:rPr lang="en-US" sz="1400" dirty="0" err="1"/>
              <a:t>hjólageymslu</a:t>
            </a:r>
            <a:r>
              <a:rPr lang="en-US" sz="1400" dirty="0"/>
              <a:t> á </a:t>
            </a:r>
            <a:r>
              <a:rPr lang="en-US" sz="1400" dirty="0" err="1"/>
              <a:t>jarðhæð</a:t>
            </a:r>
            <a:r>
              <a:rPr lang="en-US" sz="1400" dirty="0"/>
              <a:t>.</a:t>
            </a:r>
          </a:p>
          <a:p>
            <a:pPr>
              <a:lnSpc>
                <a:spcPts val="2000"/>
              </a:lnSpc>
            </a:pPr>
            <a:r>
              <a:rPr lang="en-US" sz="1400" dirty="0" err="1"/>
              <a:t>Sameiginlegt</a:t>
            </a:r>
            <a:r>
              <a:rPr lang="en-US" sz="1400" dirty="0"/>
              <a:t> </a:t>
            </a:r>
            <a:r>
              <a:rPr lang="en-US" sz="1400" dirty="0" err="1"/>
              <a:t>þvottahús</a:t>
            </a:r>
            <a:r>
              <a:rPr lang="en-US" sz="1400" dirty="0"/>
              <a:t> og </a:t>
            </a:r>
            <a:r>
              <a:rPr lang="en-US" sz="1400" dirty="0" err="1"/>
              <a:t>þurrkherbergi</a:t>
            </a:r>
            <a:r>
              <a:rPr lang="en-US" sz="1400" dirty="0"/>
              <a:t>.</a:t>
            </a:r>
          </a:p>
          <a:p>
            <a:pPr>
              <a:lnSpc>
                <a:spcPts val="2000"/>
              </a:lnSpc>
            </a:pPr>
            <a:r>
              <a:rPr lang="en-US" sz="1400" dirty="0" err="1"/>
              <a:t>Geymslur</a:t>
            </a:r>
            <a:r>
              <a:rPr lang="en-US" sz="1400" dirty="0"/>
              <a:t> </a:t>
            </a:r>
            <a:r>
              <a:rPr lang="en-US" sz="1400" dirty="0" err="1"/>
              <a:t>fylgja</a:t>
            </a:r>
            <a:r>
              <a:rPr lang="en-US" sz="1400" dirty="0"/>
              <a:t> </a:t>
            </a:r>
            <a:r>
              <a:rPr lang="en-US" sz="1400" dirty="0" err="1"/>
              <a:t>hverri</a:t>
            </a:r>
            <a:r>
              <a:rPr lang="en-US" sz="1400" dirty="0"/>
              <a:t> </a:t>
            </a:r>
            <a:r>
              <a:rPr lang="en-US" sz="1400" dirty="0" err="1"/>
              <a:t>íbúð</a:t>
            </a:r>
            <a:r>
              <a:rPr lang="en-US" sz="1400" dirty="0"/>
              <a:t>.</a:t>
            </a:r>
          </a:p>
          <a:p>
            <a:pPr>
              <a:lnSpc>
                <a:spcPts val="2000"/>
              </a:lnSpc>
            </a:pPr>
            <a:r>
              <a:rPr lang="en-US" sz="1400" dirty="0" err="1"/>
              <a:t>Rafhleðslustöðvar</a:t>
            </a:r>
            <a:r>
              <a:rPr lang="en-US" sz="1400" dirty="0"/>
              <a:t> </a:t>
            </a:r>
            <a:r>
              <a:rPr lang="en-US" sz="1400" dirty="0" err="1"/>
              <a:t>undir</a:t>
            </a:r>
            <a:r>
              <a:rPr lang="en-US" sz="1400" dirty="0"/>
              <a:t> </a:t>
            </a:r>
            <a:r>
              <a:rPr lang="en-US" sz="1400" dirty="0" err="1"/>
              <a:t>skyggni</a:t>
            </a:r>
            <a:r>
              <a:rPr lang="en-US" sz="1400" dirty="0"/>
              <a:t> </a:t>
            </a:r>
            <a:r>
              <a:rPr lang="en-US" sz="1400" dirty="0" err="1"/>
              <a:t>fyrir</a:t>
            </a:r>
            <a:r>
              <a:rPr lang="en-US" sz="1400" dirty="0"/>
              <a:t> 10 </a:t>
            </a:r>
            <a:r>
              <a:rPr lang="en-US" sz="1400" dirty="0" err="1"/>
              <a:t>bíla</a:t>
            </a:r>
            <a:r>
              <a:rPr lang="en-US" sz="1400" dirty="0"/>
              <a:t>.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CBD1641-C091-0747-95EC-2CFE9C8E6D24}"/>
              </a:ext>
            </a:extLst>
          </p:cNvPr>
          <p:cNvSpPr txBox="1">
            <a:spLocks/>
          </p:cNvSpPr>
          <p:nvPr/>
        </p:nvSpPr>
        <p:spPr>
          <a:xfrm>
            <a:off x="736406" y="-79731"/>
            <a:ext cx="9826641" cy="88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B969F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is-IS" sz="1800" b="0" i="1" dirty="0">
                <a:ea typeface="Cambria" panose="02040503050406030204" pitchFamily="18" charset="0"/>
              </a:rPr>
              <a:t>Veðurstofureiturinn</a:t>
            </a:r>
            <a:endParaRPr lang="en-US" sz="1800" b="0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C8AE12-F853-4A49-8C17-C2655FFBB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116" y="6132173"/>
            <a:ext cx="988003" cy="3160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E8D822-DE51-4464-9161-4F59DD62928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4" y="6105593"/>
            <a:ext cx="783177" cy="410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E08565-E6E8-45C1-8334-2BAAE7602D3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654" y="6173187"/>
            <a:ext cx="1724562" cy="27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73795"/>
      </p:ext>
    </p:extLst>
  </p:cSld>
  <p:clrMapOvr>
    <a:masterClrMapping/>
  </p:clrMapOvr>
  <p:transition spd="slow">
    <p:push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44C8242-7814-CC47-A2A6-05847ADAD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BDFC95-27C3-6D48-B1A6-4521E0FC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>
                <a:solidFill>
                  <a:schemeClr val="bg1"/>
                </a:solidFill>
              </a:r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906AE45-9B3C-F449-91BD-E6B34356A4F1}"/>
              </a:ext>
            </a:extLst>
          </p:cNvPr>
          <p:cNvSpPr txBox="1">
            <a:spLocks/>
          </p:cNvSpPr>
          <p:nvPr/>
        </p:nvSpPr>
        <p:spPr>
          <a:xfrm>
            <a:off x="736406" y="-79731"/>
            <a:ext cx="9826641" cy="88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B969F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is-IS" sz="1800" b="0" i="1" dirty="0">
                <a:solidFill>
                  <a:schemeClr val="bg1"/>
                </a:solidFill>
                <a:ea typeface="Cambria" panose="02040503050406030204" pitchFamily="18" charset="0"/>
              </a:rPr>
              <a:t>Veðurstofureiturinn</a:t>
            </a:r>
            <a:endParaRPr lang="en-US" sz="1800" b="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310552"/>
      </p:ext>
    </p:extLst>
  </p:cSld>
  <p:clrMapOvr>
    <a:masterClrMapping/>
  </p:clrMapOvr>
  <p:transition spd="slow">
    <p:push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82CC43-4804-7C4C-8B9D-D7ED3D55B7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8"/>
          <a:stretch/>
        </p:blipFill>
        <p:spPr>
          <a:xfrm>
            <a:off x="0" y="-2"/>
            <a:ext cx="12192003" cy="6660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83CFA-DCC7-F845-B56A-54C2AC0F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9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4D679E-7F16-D94A-8F65-8B05F494E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06" y="515799"/>
            <a:ext cx="9826641" cy="880762"/>
          </a:xfrm>
        </p:spPr>
        <p:txBody>
          <a:bodyPr/>
          <a:lstStyle/>
          <a:p>
            <a:r>
              <a:rPr lang="is-IS" dirty="0">
                <a:ea typeface="Cambria" panose="02040503050406030204" pitchFamily="18" charset="0"/>
              </a:rPr>
              <a:t>Stúdíóíbúð </a:t>
            </a:r>
            <a:r>
              <a:rPr lang="is-IS" b="0" dirty="0">
                <a:ea typeface="Cambria" panose="02040503050406030204" pitchFamily="18" charset="0"/>
              </a:rPr>
              <a:t>35 m</a:t>
            </a:r>
            <a:r>
              <a:rPr lang="is-IS" b="0" baseline="30000" dirty="0">
                <a:ea typeface="Cambria" panose="02040503050406030204" pitchFamily="18" charset="0"/>
              </a:rPr>
              <a:t>2</a:t>
            </a:r>
            <a:endParaRPr lang="en-US" b="0" baseline="30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0CD26F-CD2F-9F46-A7E3-73A5604AC5E0}"/>
              </a:ext>
            </a:extLst>
          </p:cNvPr>
          <p:cNvSpPr txBox="1"/>
          <p:nvPr/>
        </p:nvSpPr>
        <p:spPr>
          <a:xfrm>
            <a:off x="839788" y="1719355"/>
            <a:ext cx="273959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400" dirty="0">
                <a:latin typeface="Cambria" panose="02040503050406030204" pitchFamily="18" charset="0"/>
                <a:ea typeface="Cambria" panose="02040503050406030204" pitchFamily="18" charset="0"/>
              </a:rPr>
              <a:t>Gengið inn í íbúðina af svalagangi</a:t>
            </a:r>
          </a:p>
          <a:p>
            <a:endParaRPr lang="is-IS" sz="1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s-IS" sz="1400" dirty="0">
                <a:latin typeface="Cambria" panose="02040503050406030204" pitchFamily="18" charset="0"/>
                <a:ea typeface="Cambria" panose="02040503050406030204" pitchFamily="18" charset="0"/>
              </a:rPr>
              <a:t>Góð nýting á íbúðinni</a:t>
            </a:r>
          </a:p>
          <a:p>
            <a:endParaRPr lang="is-IS" sz="1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s-IS" sz="1400" dirty="0">
                <a:latin typeface="Cambria" panose="02040503050406030204" pitchFamily="18" charset="0"/>
                <a:ea typeface="Cambria" panose="02040503050406030204" pitchFamily="18" charset="0"/>
              </a:rPr>
              <a:t>Snyrting</a:t>
            </a:r>
          </a:p>
          <a:p>
            <a:endParaRPr lang="is-IS" sz="1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s-IS" sz="1400" dirty="0">
                <a:latin typeface="Cambria" panose="02040503050406030204" pitchFamily="18" charset="0"/>
                <a:ea typeface="Cambria" panose="02040503050406030204" pitchFamily="18" charset="0"/>
              </a:rPr>
              <a:t>Alrými með litlu eldhúsi</a:t>
            </a:r>
          </a:p>
          <a:p>
            <a:endParaRPr lang="is-IS" sz="1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s-IS" sz="1400" dirty="0">
                <a:latin typeface="Cambria" panose="02040503050406030204" pitchFamily="18" charset="0"/>
                <a:ea typeface="Cambria" panose="02040503050406030204" pitchFamily="18" charset="0"/>
              </a:rPr>
              <a:t>Gott skápapláss og vinnuaðstaða</a:t>
            </a:r>
          </a:p>
          <a:p>
            <a:endParaRPr lang="is-IS" sz="1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s-IS" sz="1400" dirty="0">
                <a:latin typeface="Cambria" panose="02040503050406030204" pitchFamily="18" charset="0"/>
                <a:ea typeface="Cambria" panose="02040503050406030204" pitchFamily="18" charset="0"/>
              </a:rPr>
              <a:t>Útgangur á svalir úr alrými</a:t>
            </a:r>
            <a:br>
              <a:rPr lang="is-IS" sz="1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is-IS" sz="1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708425D-26EE-814A-A59D-5BBE579984D6}"/>
              </a:ext>
            </a:extLst>
          </p:cNvPr>
          <p:cNvSpPr txBox="1">
            <a:spLocks/>
          </p:cNvSpPr>
          <p:nvPr/>
        </p:nvSpPr>
        <p:spPr>
          <a:xfrm>
            <a:off x="736406" y="-79731"/>
            <a:ext cx="9826641" cy="88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B969F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is-IS" sz="1800" b="0" i="1" dirty="0">
                <a:ea typeface="Cambria" panose="02040503050406030204" pitchFamily="18" charset="0"/>
              </a:rPr>
              <a:t>Veðurstofureiturinn</a:t>
            </a:r>
            <a:endParaRPr lang="en-US" sz="1800" b="0" i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30A75B-20D8-4542-9343-3121004D3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779" y="1331761"/>
            <a:ext cx="8111074" cy="35274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826C4F-EF39-4189-9EB4-32D56571C8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116" y="6132173"/>
            <a:ext cx="988003" cy="3160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BE3ACE-ED92-4C15-B525-2585C28BF85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4" y="6105593"/>
            <a:ext cx="783177" cy="4102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938277-4E92-4CDD-B056-D950844A196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654" y="6173187"/>
            <a:ext cx="1724562" cy="27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588249"/>
      </p:ext>
    </p:extLst>
  </p:cSld>
  <p:clrMapOvr>
    <a:masterClrMapping/>
  </p:clrMapOvr>
  <p:transition spd="slow">
    <p:push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82CC43-4804-7C4C-8B9D-D7ED3D55B7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8"/>
          <a:stretch/>
        </p:blipFill>
        <p:spPr>
          <a:xfrm>
            <a:off x="0" y="-2"/>
            <a:ext cx="12192003" cy="6660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83CFA-DCC7-F845-B56A-54C2AC0F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1D63-90B2-8F43-84D8-2D38E02FE7BD}" type="slidenum">
              <a:rPr lang="en-US" smtClean="0"/>
              <a:t>10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4D679E-7F16-D94A-8F65-8B05F494E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06" y="515799"/>
            <a:ext cx="9826641" cy="880762"/>
          </a:xfrm>
        </p:spPr>
        <p:txBody>
          <a:bodyPr/>
          <a:lstStyle/>
          <a:p>
            <a:r>
              <a:rPr lang="is-IS" dirty="0">
                <a:ea typeface="Cambria" panose="02040503050406030204" pitchFamily="18" charset="0"/>
              </a:rPr>
              <a:t>2ja herbergja íbúð </a:t>
            </a:r>
            <a:r>
              <a:rPr lang="is-IS" b="0" dirty="0">
                <a:ea typeface="Cambria" panose="02040503050406030204" pitchFamily="18" charset="0"/>
              </a:rPr>
              <a:t>49 m</a:t>
            </a:r>
            <a:r>
              <a:rPr lang="is-IS" b="0" baseline="30000" dirty="0">
                <a:ea typeface="Cambria" panose="02040503050406030204" pitchFamily="18" charset="0"/>
              </a:rPr>
              <a:t>2</a:t>
            </a:r>
            <a:endParaRPr lang="en-US" b="0" baseline="30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0CD26F-CD2F-9F46-A7E3-73A5604AC5E0}"/>
              </a:ext>
            </a:extLst>
          </p:cNvPr>
          <p:cNvSpPr txBox="1"/>
          <p:nvPr/>
        </p:nvSpPr>
        <p:spPr>
          <a:xfrm>
            <a:off x="839788" y="1709393"/>
            <a:ext cx="269246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1400" dirty="0">
                <a:latin typeface="Cambria" panose="02040503050406030204" pitchFamily="18" charset="0"/>
                <a:ea typeface="Cambria" panose="02040503050406030204" pitchFamily="18" charset="0"/>
              </a:rPr>
              <a:t>Gengið inn í íbúð af svalagangi</a:t>
            </a:r>
          </a:p>
          <a:p>
            <a:endParaRPr lang="is-IS" sz="1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s-IS" sz="1400" dirty="0">
                <a:latin typeface="Cambria" panose="02040503050406030204" pitchFamily="18" charset="0"/>
                <a:ea typeface="Cambria" panose="02040503050406030204" pitchFamily="18" charset="0"/>
              </a:rPr>
              <a:t>Stærri íbúðir: Anddyri, herbergi, </a:t>
            </a:r>
          </a:p>
          <a:p>
            <a:r>
              <a:rPr lang="is-IS" sz="1400" dirty="0">
                <a:latin typeface="Cambria" panose="02040503050406030204" pitchFamily="18" charset="0"/>
                <a:ea typeface="Cambria" panose="02040503050406030204" pitchFamily="18" charset="0"/>
              </a:rPr>
              <a:t>baðherbergi og alrými</a:t>
            </a:r>
          </a:p>
          <a:p>
            <a:endParaRPr lang="is-IS" sz="1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s-IS" sz="1400" dirty="0">
                <a:latin typeface="Cambria" panose="02040503050406030204" pitchFamily="18" charset="0"/>
                <a:ea typeface="Cambria" panose="02040503050406030204" pitchFamily="18" charset="0"/>
              </a:rPr>
              <a:t>Gott skápapláss og vinnuaðstaða</a:t>
            </a:r>
          </a:p>
          <a:p>
            <a:endParaRPr lang="is-IS" sz="1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s-IS" sz="1400" dirty="0">
                <a:latin typeface="Cambria" panose="02040503050406030204" pitchFamily="18" charset="0"/>
                <a:ea typeface="Cambria" panose="02040503050406030204" pitchFamily="18" charset="0"/>
              </a:rPr>
              <a:t>Gengið út á svalir úr alrými</a:t>
            </a:r>
          </a:p>
          <a:p>
            <a:endParaRPr lang="is-I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is-IS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708425D-26EE-814A-A59D-5BBE579984D6}"/>
              </a:ext>
            </a:extLst>
          </p:cNvPr>
          <p:cNvSpPr txBox="1">
            <a:spLocks/>
          </p:cNvSpPr>
          <p:nvPr/>
        </p:nvSpPr>
        <p:spPr>
          <a:xfrm>
            <a:off x="736406" y="-79731"/>
            <a:ext cx="9826641" cy="88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4B969F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is-IS" sz="1800" b="0" i="1" dirty="0">
                <a:ea typeface="Cambria" panose="02040503050406030204" pitchFamily="18" charset="0"/>
              </a:rPr>
              <a:t>Veðurstofureiturinn</a:t>
            </a:r>
            <a:endParaRPr lang="en-US" sz="1800" b="0" i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30A75B-20D8-4542-9343-3121004D32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179" y="1169970"/>
            <a:ext cx="8111074" cy="45540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8CD549-468E-4CAB-B564-377696B99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3116" y="6132173"/>
            <a:ext cx="988003" cy="3160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55A5F3-5FA9-45C6-B2B1-C00415975FF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04" y="6105593"/>
            <a:ext cx="783177" cy="4102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254F03-50EE-439F-A2C1-F9A31FF49F7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654" y="6173187"/>
            <a:ext cx="1724562" cy="27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11776"/>
      </p:ext>
    </p:extLst>
  </p:cSld>
  <p:clrMapOvr>
    <a:masterClrMapping/>
  </p:clrMapOvr>
  <p:transition spd="slow">
    <p:push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9C2763-EAA7-42B6-A416-992980E32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4DC5A32-AD79-4C8D-B1E6-7D8674309244}"/>
              </a:ext>
            </a:extLst>
          </p:cNvPr>
          <p:cNvSpPr/>
          <p:nvPr/>
        </p:nvSpPr>
        <p:spPr>
          <a:xfrm>
            <a:off x="621674" y="4717198"/>
            <a:ext cx="6190187" cy="1963426"/>
          </a:xfrm>
          <a:prstGeom prst="rect">
            <a:avLst/>
          </a:prstGeom>
          <a:gradFill>
            <a:gsLst>
              <a:gs pos="0">
                <a:schemeClr val="accent1">
                  <a:satMod val="103000"/>
                  <a:lumMod val="102000"/>
                  <a:tint val="94000"/>
                  <a:alpha val="80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s-IS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D9E7280-16F4-9441-A7C3-99A02F854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06" y="4276817"/>
            <a:ext cx="9826641" cy="880762"/>
          </a:xfrm>
        </p:spPr>
        <p:txBody>
          <a:bodyPr>
            <a:normAutofit/>
          </a:bodyPr>
          <a:lstStyle/>
          <a:p>
            <a:r>
              <a:rPr lang="is-IS" sz="2400" dirty="0">
                <a:solidFill>
                  <a:schemeClr val="bg1"/>
                </a:solidFill>
                <a:ea typeface="Cambria" panose="02040503050406030204" pitchFamily="18" charset="0"/>
              </a:rPr>
              <a:t>Fyrirvari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55A3EF5-DB4D-4441-B758-CAA8BF1CF2D5}"/>
              </a:ext>
            </a:extLst>
          </p:cNvPr>
          <p:cNvSpPr txBox="1">
            <a:spLocks/>
          </p:cNvSpPr>
          <p:nvPr/>
        </p:nvSpPr>
        <p:spPr>
          <a:xfrm>
            <a:off x="745212" y="5157579"/>
            <a:ext cx="6486098" cy="141939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b="1" i="0" kern="1200">
                <a:solidFill>
                  <a:srgbClr val="4B969F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9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ts val="14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00" dirty="0" err="1">
                <a:solidFill>
                  <a:schemeClr val="bg1"/>
                </a:solidFill>
              </a:rPr>
              <a:t>Hlutverk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þessarar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glærukynningar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er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að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kynna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mögulegar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útfærslur</a:t>
            </a:r>
            <a:r>
              <a:rPr lang="en-US" sz="1000" dirty="0">
                <a:solidFill>
                  <a:schemeClr val="bg1"/>
                </a:solidFill>
              </a:rPr>
              <a:t> á </a:t>
            </a:r>
            <a:r>
              <a:rPr lang="en-US" sz="1000" dirty="0" err="1">
                <a:solidFill>
                  <a:schemeClr val="bg1"/>
                </a:solidFill>
              </a:rPr>
              <a:t>Veðurstofulóðinni</a:t>
            </a:r>
            <a:r>
              <a:rPr lang="en-US" sz="1000" dirty="0">
                <a:solidFill>
                  <a:schemeClr val="bg1"/>
                </a:solidFill>
              </a:rPr>
              <a:t>.</a:t>
            </a:r>
            <a:br>
              <a:rPr lang="en-US" sz="1000" dirty="0">
                <a:solidFill>
                  <a:schemeClr val="bg1"/>
                </a:solidFill>
              </a:rPr>
            </a:br>
            <a:r>
              <a:rPr lang="en-US" sz="1000" dirty="0" err="1">
                <a:solidFill>
                  <a:schemeClr val="bg1"/>
                </a:solidFill>
              </a:rPr>
              <a:t>Tölvugerðar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ljósmyndir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gefa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hugmynd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að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útliti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húsa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en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eru</a:t>
            </a:r>
            <a:r>
              <a:rPr lang="en-US" sz="1000" dirty="0">
                <a:solidFill>
                  <a:schemeClr val="bg1"/>
                </a:solidFill>
              </a:rPr>
              <a:t> ekki </a:t>
            </a:r>
            <a:r>
              <a:rPr lang="en-US" sz="1000" dirty="0" err="1">
                <a:solidFill>
                  <a:schemeClr val="bg1"/>
                </a:solidFill>
              </a:rPr>
              <a:t>nákvæmar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útfærslur</a:t>
            </a:r>
            <a:r>
              <a:rPr lang="en-US" sz="1000" dirty="0">
                <a:solidFill>
                  <a:schemeClr val="bg1"/>
                </a:solidFill>
              </a:rPr>
              <a:t> á </a:t>
            </a:r>
            <a:r>
              <a:rPr lang="en-US" sz="1000" dirty="0" err="1">
                <a:solidFill>
                  <a:schemeClr val="bg1"/>
                </a:solidFill>
              </a:rPr>
              <a:t>hönnun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arkitekta</a:t>
            </a:r>
            <a:r>
              <a:rPr lang="en-US" sz="10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000" dirty="0" err="1">
                <a:solidFill>
                  <a:schemeClr val="bg1"/>
                </a:solidFill>
              </a:rPr>
              <a:t>Heimavellir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áskilja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sér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rétt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til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að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breyta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útfærslum</a:t>
            </a:r>
            <a:r>
              <a:rPr lang="en-US" sz="1000" dirty="0">
                <a:solidFill>
                  <a:schemeClr val="bg1"/>
                </a:solidFill>
              </a:rPr>
              <a:t> og </a:t>
            </a:r>
            <a:r>
              <a:rPr lang="en-US" sz="1000" dirty="0" err="1">
                <a:solidFill>
                  <a:schemeClr val="bg1"/>
                </a:solidFill>
              </a:rPr>
              <a:t>skipulagi</a:t>
            </a:r>
            <a:r>
              <a:rPr lang="en-US" sz="1000" dirty="0">
                <a:solidFill>
                  <a:schemeClr val="bg1"/>
                </a:solidFill>
              </a:rPr>
              <a:t> í </a:t>
            </a:r>
            <a:r>
              <a:rPr lang="en-US" sz="1000" dirty="0" err="1">
                <a:solidFill>
                  <a:schemeClr val="bg1"/>
                </a:solidFill>
              </a:rPr>
              <a:t>því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skipulagsferli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sem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er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framundan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vegna</a:t>
            </a:r>
            <a:r>
              <a:rPr lang="en-US" sz="1000" dirty="0">
                <a:solidFill>
                  <a:schemeClr val="bg1"/>
                </a:solidFill>
              </a:rPr>
              <a:t/>
            </a:r>
            <a:br>
              <a:rPr lang="en-US" sz="1000" dirty="0">
                <a:solidFill>
                  <a:schemeClr val="bg1"/>
                </a:solidFill>
              </a:rPr>
            </a:br>
            <a:r>
              <a:rPr lang="en-US" sz="1000" dirty="0" err="1">
                <a:solidFill>
                  <a:schemeClr val="bg1"/>
                </a:solidFill>
              </a:rPr>
              <a:t>uppbyggingar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lóðarinnar</a:t>
            </a:r>
            <a:r>
              <a:rPr lang="en-US" sz="10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bg1"/>
                </a:solidFill>
              </a:rPr>
              <a:t>Reykjavík, 2. </a:t>
            </a:r>
            <a:r>
              <a:rPr lang="en-US" sz="1000" dirty="0" err="1">
                <a:solidFill>
                  <a:schemeClr val="bg1"/>
                </a:solidFill>
              </a:rPr>
              <a:t>október</a:t>
            </a:r>
            <a:r>
              <a:rPr lang="en-US" sz="1000" dirty="0">
                <a:solidFill>
                  <a:schemeClr val="bg1"/>
                </a:solidFill>
              </a:rPr>
              <a:t> 2018.</a:t>
            </a:r>
          </a:p>
        </p:txBody>
      </p:sp>
    </p:spTree>
    <p:extLst>
      <p:ext uri="{BB962C8B-B14F-4D97-AF65-F5344CB8AC3E}">
        <p14:creationId xmlns:p14="http://schemas.microsoft.com/office/powerpoint/2010/main" val="1594422149"/>
      </p:ext>
    </p:extLst>
  </p:cSld>
  <p:clrMapOvr>
    <a:masterClrMapping/>
  </p:clrMapOvr>
  <p:transition spd="slow">
    <p:push dir="d"/>
  </p:transition>
</p:sld>
</file>

<file path=ppt/theme/theme1.xml><?xml version="1.0" encoding="utf-8"?>
<a:theme xmlns:a="http://schemas.openxmlformats.org/drawingml/2006/main" name="Forsida">
  <a:themeElements>
    <a:clrScheme name="Heimavelli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B969E"/>
      </a:accent1>
      <a:accent2>
        <a:srgbClr val="FFE346"/>
      </a:accent2>
      <a:accent3>
        <a:srgbClr val="5094C3"/>
      </a:accent3>
      <a:accent4>
        <a:srgbClr val="4B855D"/>
      </a:accent4>
      <a:accent5>
        <a:srgbClr val="294857"/>
      </a:accent5>
      <a:accent6>
        <a:srgbClr val="C0333C"/>
      </a:accent6>
      <a:hlink>
        <a:srgbClr val="DB942A"/>
      </a:hlink>
      <a:folHlink>
        <a:srgbClr val="4B969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imavellir_PowerPoint_GS" id="{9D9230AB-511C-CA46-9205-7890D8896157}" vid="{B21F5DB3-36BE-774E-B9FA-DA4B5E9B0C42}"/>
    </a:ext>
  </a:extLst>
</a:theme>
</file>

<file path=ppt/theme/theme2.xml><?xml version="1.0" encoding="utf-8"?>
<a:theme xmlns:a="http://schemas.openxmlformats.org/drawingml/2006/main" name="Heimavellir">
  <a:themeElements>
    <a:clrScheme name="Heimavelli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B969E"/>
      </a:accent1>
      <a:accent2>
        <a:srgbClr val="FFE346"/>
      </a:accent2>
      <a:accent3>
        <a:srgbClr val="5094C3"/>
      </a:accent3>
      <a:accent4>
        <a:srgbClr val="4B855D"/>
      </a:accent4>
      <a:accent5>
        <a:srgbClr val="294857"/>
      </a:accent5>
      <a:accent6>
        <a:srgbClr val="C0333C"/>
      </a:accent6>
      <a:hlink>
        <a:srgbClr val="DB942A"/>
      </a:hlink>
      <a:folHlink>
        <a:srgbClr val="4B969E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imavellir_PowerPoint_GS" id="{9D9230AB-511C-CA46-9205-7890D8896157}" vid="{508A5397-A568-354E-8BE1-B1F5CBF362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Forsida</Template>
  <TotalTime>4290</TotalTime>
  <Words>427</Words>
  <Application>Microsoft Office PowerPoint</Application>
  <PresentationFormat>Víðskjár</PresentationFormat>
  <Paragraphs>121</Paragraphs>
  <Slides>11</Slides>
  <Notes>0</Notes>
  <HiddenSlides>0</HiddenSlides>
  <MMClips>0</MMClips>
  <ScaleCrop>false</ScaleCrop>
  <HeadingPairs>
    <vt:vector size="6" baseType="variant">
      <vt:variant>
        <vt:lpstr>Notaðar leturgerðir</vt:lpstr>
      </vt:variant>
      <vt:variant>
        <vt:i4>3</vt:i4>
      </vt:variant>
      <vt:variant>
        <vt:lpstr>Þema</vt:lpstr>
      </vt:variant>
      <vt:variant>
        <vt:i4>2</vt:i4>
      </vt:variant>
      <vt:variant>
        <vt:lpstr>Skyggnutitlar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Forsida</vt:lpstr>
      <vt:lpstr>Heimavellir</vt:lpstr>
      <vt:lpstr>Hagkvæmt húsnæði</vt:lpstr>
      <vt:lpstr>Öflugt og reynslumikið teymi</vt:lpstr>
      <vt:lpstr>PowerPoint-kynning</vt:lpstr>
      <vt:lpstr>Meginmarkmið</vt:lpstr>
      <vt:lpstr>PowerPoint-kynning</vt:lpstr>
      <vt:lpstr>Skipulag</vt:lpstr>
      <vt:lpstr>Sameiginleg þjónusta</vt:lpstr>
      <vt:lpstr>PowerPoint-kynning</vt:lpstr>
      <vt:lpstr>Stúdíóíbúð 35 m2</vt:lpstr>
      <vt:lpstr>2ja herbergja íbúð 49 m2</vt:lpstr>
      <vt:lpstr>Fyrirvari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</dc:title>
  <dc:creator>Heimir Óskarsson</dc:creator>
  <cp:lastModifiedBy>Óli Örn Eiríksson</cp:lastModifiedBy>
  <cp:revision>53</cp:revision>
  <cp:lastPrinted>2018-08-08T13:28:25Z</cp:lastPrinted>
  <dcterms:created xsi:type="dcterms:W3CDTF">2018-08-07T10:47:55Z</dcterms:created>
  <dcterms:modified xsi:type="dcterms:W3CDTF">2018-10-31T09:18:33Z</dcterms:modified>
</cp:coreProperties>
</file>