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8" r:id="rId4"/>
    <p:sldId id="270" r:id="rId5"/>
    <p:sldId id="269" r:id="rId6"/>
    <p:sldId id="259" r:id="rId7"/>
    <p:sldId id="258" r:id="rId8"/>
    <p:sldId id="257" r:id="rId9"/>
    <p:sldId id="263" r:id="rId10"/>
    <p:sldId id="260" r:id="rId11"/>
    <p:sldId id="262" r:id="rId12"/>
    <p:sldId id="267" r:id="rId13"/>
  </p:sldIdLst>
  <p:sldSz cx="9144000" cy="6858000" type="screen4x3"/>
  <p:notesSz cx="6794500" cy="9906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542" y="53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B0569-9F28-4A03-8265-979439EAD592}" type="datetimeFigureOut">
              <a:rPr lang="is-IS" smtClean="0"/>
              <a:t>7.2.2013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69E3B-0327-4375-BC74-AC90DB10524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241828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B0569-9F28-4A03-8265-979439EAD592}" type="datetimeFigureOut">
              <a:rPr lang="is-IS" smtClean="0"/>
              <a:t>7.2.2013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69E3B-0327-4375-BC74-AC90DB10524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388204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B0569-9F28-4A03-8265-979439EAD592}" type="datetimeFigureOut">
              <a:rPr lang="is-IS" smtClean="0"/>
              <a:t>7.2.2013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69E3B-0327-4375-BC74-AC90DB10524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685552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B0569-9F28-4A03-8265-979439EAD592}" type="datetimeFigureOut">
              <a:rPr lang="is-IS" smtClean="0"/>
              <a:t>7.2.2013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69E3B-0327-4375-BC74-AC90DB10524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468090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B0569-9F28-4A03-8265-979439EAD592}" type="datetimeFigureOut">
              <a:rPr lang="is-IS" smtClean="0"/>
              <a:t>7.2.2013</a:t>
            </a:fld>
            <a:endParaRPr lang="is-I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69E3B-0327-4375-BC74-AC90DB10524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208041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B0569-9F28-4A03-8265-979439EAD592}" type="datetimeFigureOut">
              <a:rPr lang="is-IS" smtClean="0"/>
              <a:t>7.2.2013</a:t>
            </a:fld>
            <a:endParaRPr lang="is-I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69E3B-0327-4375-BC74-AC90DB10524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22847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B0569-9F28-4A03-8265-979439EAD592}" type="datetimeFigureOut">
              <a:rPr lang="is-IS" smtClean="0"/>
              <a:t>7.2.2013</a:t>
            </a:fld>
            <a:endParaRPr lang="is-I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69E3B-0327-4375-BC74-AC90DB10524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294472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B0569-9F28-4A03-8265-979439EAD592}" type="datetimeFigureOut">
              <a:rPr lang="is-IS" smtClean="0"/>
              <a:t>7.2.2013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69E3B-0327-4375-BC74-AC90DB10524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866692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B0569-9F28-4A03-8265-979439EAD592}" type="datetimeFigureOut">
              <a:rPr lang="is-IS" smtClean="0"/>
              <a:t>7.2.2013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69E3B-0327-4375-BC74-AC90DB10524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70386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B0569-9F28-4A03-8265-979439EAD592}" type="datetimeFigureOut">
              <a:rPr lang="is-IS" smtClean="0"/>
              <a:t>7.2.2013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69E3B-0327-4375-BC74-AC90DB10524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81328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B0569-9F28-4A03-8265-979439EAD592}" type="datetimeFigureOut">
              <a:rPr lang="is-IS" smtClean="0"/>
              <a:t>7.2.2013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69E3B-0327-4375-BC74-AC90DB10524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20974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B0569-9F28-4A03-8265-979439EAD592}" type="datetimeFigureOut">
              <a:rPr lang="is-IS" smtClean="0"/>
              <a:t>7.2.2013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69E3B-0327-4375-BC74-AC90DB10524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777579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jpeg"/><Relationship Id="rId18" Type="http://schemas.openxmlformats.org/officeDocument/2006/relationships/image" Target="../media/image49.pn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12" Type="http://schemas.openxmlformats.org/officeDocument/2006/relationships/image" Target="../media/image43.jpeg"/><Relationship Id="rId17" Type="http://schemas.openxmlformats.org/officeDocument/2006/relationships/image" Target="../media/image48.png"/><Relationship Id="rId2" Type="http://schemas.openxmlformats.org/officeDocument/2006/relationships/image" Target="../media/image1.jpeg"/><Relationship Id="rId16" Type="http://schemas.openxmlformats.org/officeDocument/2006/relationships/image" Target="../media/image47.jpe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G"/><Relationship Id="rId11" Type="http://schemas.openxmlformats.org/officeDocument/2006/relationships/image" Target="../media/image42.jpg"/><Relationship Id="rId5" Type="http://schemas.openxmlformats.org/officeDocument/2006/relationships/image" Target="../media/image36.jpeg"/><Relationship Id="rId15" Type="http://schemas.openxmlformats.org/officeDocument/2006/relationships/image" Target="../media/image46.jpeg"/><Relationship Id="rId10" Type="http://schemas.openxmlformats.org/officeDocument/2006/relationships/image" Target="../media/image41.JPG"/><Relationship Id="rId19" Type="http://schemas.openxmlformats.org/officeDocument/2006/relationships/image" Target="../media/image50.png"/><Relationship Id="rId4" Type="http://schemas.openxmlformats.org/officeDocument/2006/relationships/image" Target="../media/image35.jpeg"/><Relationship Id="rId9" Type="http://schemas.openxmlformats.org/officeDocument/2006/relationships/image" Target="../media/image40.jpeg"/><Relationship Id="rId1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9" y="0"/>
            <a:ext cx="64399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022" y="116632"/>
            <a:ext cx="338554" cy="33843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s-IS" sz="1000" b="1" i="1" dirty="0" smtClean="0">
                <a:solidFill>
                  <a:schemeClr val="tx2"/>
                </a:solidFill>
              </a:rPr>
              <a:t>SKRIFSTOFA    FRAMKVÆMDA   OG   VIÐHALDS </a:t>
            </a:r>
            <a:endParaRPr lang="is-IS" sz="1000" b="1" i="1" dirty="0">
              <a:solidFill>
                <a:schemeClr val="tx2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27584" y="4941168"/>
            <a:ext cx="8183066" cy="1800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274" tIns="52138" rIns="104274" bIns="5213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90525" marR="0" lvl="0" indent="-390525" algn="ctr" defTabSz="1042988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tabLst/>
              <a:defRPr kumimoji="0" sz="3600" b="0" i="0" u="none" strike="noStrike" kern="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defRPr>
            </a:lvl1pPr>
          </a:lstStyle>
          <a:p>
            <a:pPr>
              <a:lnSpc>
                <a:spcPct val="250000"/>
              </a:lnSpc>
            </a:pPr>
            <a:r>
              <a:rPr lang="is-IS" b="1" dirty="0" smtClean="0">
                <a:solidFill>
                  <a:schemeClr val="tx2"/>
                </a:solidFill>
              </a:rPr>
              <a:t>Framkvæmdir í Breiðholti 2013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Brush brushSize="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1" r="13268" b="24549"/>
          <a:stretch/>
        </p:blipFill>
        <p:spPr>
          <a:xfrm>
            <a:off x="836507" y="127086"/>
            <a:ext cx="8174143" cy="481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9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9" y="0"/>
            <a:ext cx="64399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022" y="116632"/>
            <a:ext cx="338554" cy="33843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s-IS" sz="1000" b="1" i="1" dirty="0" smtClean="0">
                <a:solidFill>
                  <a:schemeClr val="tx2"/>
                </a:solidFill>
              </a:rPr>
              <a:t>SKRIFSTOFA    FRAMKVÆMDA   OG   VIÐHALDS</a:t>
            </a:r>
            <a:endParaRPr lang="is-IS" sz="1000" b="1" i="1" dirty="0">
              <a:solidFill>
                <a:schemeClr val="tx2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06239" y="116632"/>
            <a:ext cx="8330257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274" tIns="52138" rIns="104274" bIns="5213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90525" marR="0" lvl="0" indent="-390525" algn="ctr" defTabSz="1042988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tabLst/>
              <a:defRPr kumimoji="0" sz="3600" b="0" i="0" u="none" strike="noStrike" kern="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defRPr>
            </a:lvl1pPr>
          </a:lstStyle>
          <a:p>
            <a:r>
              <a:rPr lang="en-US" sz="3200" b="1" dirty="0" err="1" smtClean="0">
                <a:solidFill>
                  <a:schemeClr val="tx2"/>
                </a:solidFill>
              </a:rPr>
              <a:t>Betri</a:t>
            </a:r>
            <a:r>
              <a:rPr lang="en-US" sz="3200" b="1" dirty="0" smtClean="0">
                <a:solidFill>
                  <a:schemeClr val="tx2"/>
                </a:solidFill>
              </a:rPr>
              <a:t> </a:t>
            </a:r>
            <a:r>
              <a:rPr lang="en-US" sz="3200" b="1" dirty="0" err="1" smtClean="0">
                <a:solidFill>
                  <a:schemeClr val="tx2"/>
                </a:solidFill>
              </a:rPr>
              <a:t>hverfi</a:t>
            </a:r>
            <a:r>
              <a:rPr lang="en-US" sz="3200" b="1" dirty="0" smtClean="0">
                <a:solidFill>
                  <a:schemeClr val="tx2"/>
                </a:solidFill>
              </a:rPr>
              <a:t> 2013 - </a:t>
            </a:r>
            <a:r>
              <a:rPr lang="en-US" sz="3200" b="1" dirty="0" err="1" smtClean="0">
                <a:solidFill>
                  <a:schemeClr val="tx2"/>
                </a:solidFill>
              </a:rPr>
              <a:t>Breiðholt</a:t>
            </a:r>
            <a:endParaRPr lang="en-US" sz="3200" b="1" dirty="0">
              <a:solidFill>
                <a:schemeClr val="tx2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0500" y="994521"/>
            <a:ext cx="6251009" cy="48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259632" y="1189201"/>
            <a:ext cx="3966853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eaLnBrk="0" hangingPunct="0"/>
            <a:r>
              <a:rPr lang="is-IS" sz="2000" dirty="0" smtClean="0">
                <a:latin typeface="+mj-lt"/>
                <a:ea typeface="+mn-ea"/>
              </a:rPr>
              <a:t>Ýmsar framkvæmdir í samræmi við niðurstöðu íbúakosninga  – áætlaður kostnaður 46 </a:t>
            </a:r>
            <a:r>
              <a:rPr lang="is-IS" sz="2000" dirty="0" err="1" smtClean="0">
                <a:latin typeface="+mj-lt"/>
                <a:ea typeface="+mn-ea"/>
              </a:rPr>
              <a:t>mkr</a:t>
            </a:r>
            <a:r>
              <a:rPr lang="is-IS" sz="2000" dirty="0" smtClean="0">
                <a:latin typeface="+mj-lt"/>
                <a:ea typeface="+mn-ea"/>
              </a:rPr>
              <a:t>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41755" t="70861" r="29117" b="169"/>
          <a:stretch/>
        </p:blipFill>
        <p:spPr bwMode="auto">
          <a:xfrm>
            <a:off x="1397235" y="4293096"/>
            <a:ext cx="3041920" cy="235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946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9" y="0"/>
            <a:ext cx="64399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022" y="116632"/>
            <a:ext cx="338554" cy="33843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s-IS" sz="1000" b="1" i="1" dirty="0" smtClean="0">
                <a:solidFill>
                  <a:schemeClr val="tx2"/>
                </a:solidFill>
              </a:rPr>
              <a:t>SKRIFSTOFA    FRAMKVÆMDA   OG   VIÐHALDS</a:t>
            </a:r>
            <a:endParaRPr lang="is-IS" sz="1000" b="1" i="1" dirty="0">
              <a:solidFill>
                <a:schemeClr val="tx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04019" y="3212976"/>
            <a:ext cx="36135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is-IS" dirty="0" err="1" smtClean="0">
                <a:latin typeface="+mj-lt"/>
                <a:ea typeface="+mn-ea"/>
              </a:rPr>
              <a:t>Nýtt</a:t>
            </a:r>
            <a:r>
              <a:rPr lang="is-IS" dirty="0" smtClean="0">
                <a:latin typeface="+mj-lt"/>
                <a:ea typeface="+mn-ea"/>
              </a:rPr>
              <a:t> eimbað við </a:t>
            </a:r>
            <a:br>
              <a:rPr lang="is-IS" dirty="0" smtClean="0">
                <a:latin typeface="+mj-lt"/>
                <a:ea typeface="+mn-ea"/>
              </a:rPr>
            </a:br>
            <a:r>
              <a:rPr lang="is-IS" dirty="0" smtClean="0">
                <a:latin typeface="+mj-lt"/>
                <a:ea typeface="+mn-ea"/>
              </a:rPr>
              <a:t>Breiðholtslaug.</a:t>
            </a:r>
            <a:br>
              <a:rPr lang="is-IS" dirty="0" smtClean="0">
                <a:latin typeface="+mj-lt"/>
                <a:ea typeface="+mn-ea"/>
              </a:rPr>
            </a:br>
            <a:r>
              <a:rPr lang="is-IS" dirty="0" smtClean="0">
                <a:latin typeface="+mj-lt"/>
                <a:ea typeface="+mn-ea"/>
              </a:rPr>
              <a:t>Áætlaður kostnaður 30 </a:t>
            </a:r>
            <a:r>
              <a:rPr lang="is-IS" dirty="0" err="1" smtClean="0">
                <a:latin typeface="+mj-lt"/>
                <a:ea typeface="+mn-ea"/>
              </a:rPr>
              <a:t>mkr</a:t>
            </a:r>
            <a:r>
              <a:rPr lang="is-IS" dirty="0" smtClean="0">
                <a:latin typeface="+mj-lt"/>
                <a:ea typeface="+mn-ea"/>
              </a:rPr>
              <a:t>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221088"/>
            <a:ext cx="2700300" cy="18002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304019" y="6023029"/>
            <a:ext cx="26690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is-IS" dirty="0" smtClean="0">
                <a:latin typeface="+mj-lt"/>
                <a:ea typeface="+mn-ea"/>
              </a:rPr>
              <a:t>Endurnýjun íþróttagólfs í  </a:t>
            </a:r>
            <a:br>
              <a:rPr lang="is-IS" dirty="0" smtClean="0">
                <a:latin typeface="+mj-lt"/>
                <a:ea typeface="+mn-ea"/>
              </a:rPr>
            </a:br>
            <a:r>
              <a:rPr lang="is-IS" dirty="0" smtClean="0">
                <a:latin typeface="+mj-lt"/>
                <a:ea typeface="+mn-ea"/>
              </a:rPr>
              <a:t>Austurbergi.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06239" y="116632"/>
            <a:ext cx="8330257" cy="115212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274" tIns="52138" rIns="104274" bIns="5213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90525" marR="0" lvl="0" indent="-390525" algn="ctr" defTabSz="1042988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tabLst/>
              <a:defRPr kumimoji="0" sz="3600" b="0" i="0" u="none" strike="noStrike" kern="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defRPr>
            </a:lvl1pPr>
          </a:lstStyle>
          <a:p>
            <a:pPr indent="0"/>
            <a:r>
              <a:rPr lang="en-US" sz="3200" b="1" dirty="0" err="1" smtClean="0">
                <a:solidFill>
                  <a:schemeClr val="tx2"/>
                </a:solidFill>
              </a:rPr>
              <a:t>Átaksverkefni</a:t>
            </a:r>
            <a:r>
              <a:rPr lang="en-US" sz="3200" b="1" dirty="0" smtClean="0">
                <a:solidFill>
                  <a:schemeClr val="tx2"/>
                </a:solidFill>
              </a:rPr>
              <a:t> 2013 </a:t>
            </a:r>
          </a:p>
          <a:p>
            <a:pPr indent="0"/>
            <a:r>
              <a:rPr lang="en-US" sz="3200" b="1" dirty="0" err="1" smtClean="0">
                <a:solidFill>
                  <a:schemeClr val="tx2"/>
                </a:solidFill>
              </a:rPr>
              <a:t>sundlaug</a:t>
            </a:r>
            <a:r>
              <a:rPr lang="en-US" sz="3200" b="1" dirty="0" smtClean="0">
                <a:solidFill>
                  <a:schemeClr val="tx2"/>
                </a:solidFill>
              </a:rPr>
              <a:t> </a:t>
            </a:r>
            <a:r>
              <a:rPr lang="en-US" sz="3200" b="1" dirty="0" err="1" smtClean="0">
                <a:solidFill>
                  <a:schemeClr val="tx2"/>
                </a:solidFill>
              </a:rPr>
              <a:t>og</a:t>
            </a:r>
            <a:r>
              <a:rPr lang="en-US" sz="3200" b="1" dirty="0" smtClean="0">
                <a:solidFill>
                  <a:schemeClr val="tx2"/>
                </a:solidFill>
              </a:rPr>
              <a:t> </a:t>
            </a:r>
            <a:r>
              <a:rPr lang="en-US" sz="3200" b="1" dirty="0" err="1" smtClean="0">
                <a:solidFill>
                  <a:schemeClr val="tx2"/>
                </a:solidFill>
              </a:rPr>
              <a:t>íþróttamiðstöð</a:t>
            </a:r>
            <a:r>
              <a:rPr lang="en-US" sz="3200" b="1" dirty="0" smtClean="0">
                <a:solidFill>
                  <a:schemeClr val="tx2"/>
                </a:solidFill>
              </a:rPr>
              <a:t> í </a:t>
            </a:r>
            <a:r>
              <a:rPr lang="en-US" sz="3200" b="1" dirty="0" err="1" smtClean="0">
                <a:solidFill>
                  <a:schemeClr val="tx2"/>
                </a:solidFill>
              </a:rPr>
              <a:t>Breiðholti</a:t>
            </a:r>
            <a:r>
              <a:rPr lang="en-US" sz="3200" b="1" dirty="0" smtClean="0">
                <a:solidFill>
                  <a:schemeClr val="tx2"/>
                </a:solidFill>
              </a:rPr>
              <a:t>  </a:t>
            </a:r>
            <a:endParaRPr lang="en-US" sz="3200" b="1" dirty="0">
              <a:solidFill>
                <a:schemeClr val="tx2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"/>
          <a:stretch/>
        </p:blipFill>
        <p:spPr bwMode="auto">
          <a:xfrm>
            <a:off x="1187624" y="3417937"/>
            <a:ext cx="4536504" cy="3212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1" t="15248" r="32760" b="49591"/>
          <a:stretch/>
        </p:blipFill>
        <p:spPr>
          <a:xfrm>
            <a:off x="6272815" y="1357958"/>
            <a:ext cx="2700300" cy="1824162"/>
          </a:xfrm>
          <a:prstGeom prst="rect">
            <a:avLst/>
          </a:prstGeom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1" t="7383" r="16933" b="34849"/>
          <a:stretch/>
        </p:blipFill>
        <p:spPr bwMode="auto">
          <a:xfrm>
            <a:off x="1048494" y="1460376"/>
            <a:ext cx="48196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316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9" y="0"/>
            <a:ext cx="64399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022" y="116632"/>
            <a:ext cx="338554" cy="33843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s-IS" sz="1000" b="1" i="1" dirty="0" smtClean="0">
                <a:solidFill>
                  <a:schemeClr val="tx2"/>
                </a:solidFill>
              </a:rPr>
              <a:t>SKRIFSTOFA    FRAMKVÆMDA   OG   VIÐHALDS</a:t>
            </a:r>
            <a:endParaRPr lang="is-IS" sz="1000" b="1" i="1" dirty="0">
              <a:solidFill>
                <a:schemeClr val="tx2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3568" y="116632"/>
            <a:ext cx="8330257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274" tIns="52138" rIns="104274" bIns="5213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90525" marR="0" lvl="0" indent="-390525" algn="ctr" defTabSz="1042988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tabLst/>
              <a:defRPr kumimoji="0" sz="3600" b="0" i="0" u="none" strike="noStrike" kern="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defRPr>
            </a:lvl1pPr>
          </a:lstStyle>
          <a:p>
            <a:r>
              <a:rPr lang="is-IS" sz="3200" b="1" dirty="0" smtClean="0">
                <a:solidFill>
                  <a:schemeClr val="tx2"/>
                </a:solidFill>
              </a:rPr>
              <a:t>Gerðuberg – </a:t>
            </a:r>
            <a:r>
              <a:rPr lang="is-IS" sz="3200" b="1" dirty="0" err="1" smtClean="0">
                <a:solidFill>
                  <a:schemeClr val="tx2"/>
                </a:solidFill>
              </a:rPr>
              <a:t>endurbætur</a:t>
            </a:r>
            <a:r>
              <a:rPr lang="is-IS" sz="3200" b="1" dirty="0" smtClean="0">
                <a:solidFill>
                  <a:schemeClr val="tx2"/>
                </a:solidFill>
              </a:rPr>
              <a:t> á húsnæði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95936" y="4653136"/>
            <a:ext cx="4392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is-IS" sz="2000" dirty="0" smtClean="0">
                <a:latin typeface="+mj-lt"/>
                <a:ea typeface="+mn-ea"/>
              </a:rPr>
              <a:t>Viðgerðir og </a:t>
            </a:r>
            <a:r>
              <a:rPr lang="is-IS" sz="2000" dirty="0" err="1" smtClean="0">
                <a:latin typeface="+mj-lt"/>
                <a:ea typeface="+mn-ea"/>
              </a:rPr>
              <a:t>endurbætur</a:t>
            </a:r>
            <a:r>
              <a:rPr lang="is-IS" sz="2000" dirty="0" smtClean="0">
                <a:latin typeface="+mj-lt"/>
                <a:ea typeface="+mn-ea"/>
              </a:rPr>
              <a:t> á húsnæði. </a:t>
            </a:r>
            <a:br>
              <a:rPr lang="is-IS" sz="2000" dirty="0" smtClean="0">
                <a:latin typeface="+mj-lt"/>
                <a:ea typeface="+mn-ea"/>
              </a:rPr>
            </a:br>
            <a:r>
              <a:rPr lang="is-IS" sz="2000" dirty="0" smtClean="0">
                <a:latin typeface="+mj-lt"/>
                <a:ea typeface="+mn-ea"/>
              </a:rPr>
              <a:t>Áætlaður kostnaður 25 </a:t>
            </a:r>
            <a:r>
              <a:rPr lang="is-IS" sz="2000" dirty="0" err="1" smtClean="0">
                <a:latin typeface="+mj-lt"/>
                <a:ea typeface="+mn-ea"/>
              </a:rPr>
              <a:t>mkr</a:t>
            </a:r>
            <a:r>
              <a:rPr lang="is-IS" sz="2000" dirty="0" smtClean="0">
                <a:latin typeface="+mj-lt"/>
                <a:ea typeface="+mn-ea"/>
              </a:rPr>
              <a:t>.</a:t>
            </a:r>
          </a:p>
        </p:txBody>
      </p:sp>
      <p:pic>
        <p:nvPicPr>
          <p:cNvPr id="2052" name="Picture 4" descr="http://www.gerduberg.is/ResourceImage.aspx?raid=1355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761" y="1268760"/>
            <a:ext cx="3793603" cy="284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t1.gstatic.com/images?q=tbn:ANd9GcQMyBY6zDc532fje4S3RgAKUM4T_AqYUa3uaFMZH9KHsC15NlxDj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252" y="4797152"/>
            <a:ext cx="1800200" cy="119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90440"/>
            <a:ext cx="1800200" cy="1346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252" y="2803396"/>
            <a:ext cx="1800200" cy="135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273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9" y="0"/>
            <a:ext cx="64399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022" y="116632"/>
            <a:ext cx="338554" cy="33843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s-IS" sz="1000" b="1" i="1" dirty="0" smtClean="0">
                <a:solidFill>
                  <a:schemeClr val="tx2"/>
                </a:solidFill>
              </a:rPr>
              <a:t>SKRIFSTOFA    FRAMKVÆMDA   OG   VIÐHALDS</a:t>
            </a:r>
            <a:endParaRPr lang="is-IS" sz="1000" b="1" i="1" dirty="0">
              <a:solidFill>
                <a:schemeClr val="tx2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706239" y="116632"/>
            <a:ext cx="8330257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274" tIns="52138" rIns="104274" bIns="5213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90525" marR="0" lvl="0" indent="-390525" algn="ctr" defTabSz="1042988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tabLst/>
              <a:defRPr kumimoji="0" sz="3600" b="0" i="0" u="none" strike="noStrike" kern="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defRPr>
            </a:lvl1pPr>
          </a:lstStyle>
          <a:p>
            <a:r>
              <a:rPr lang="en-US" sz="3200" b="1" dirty="0" err="1" smtClean="0">
                <a:solidFill>
                  <a:schemeClr val="tx2"/>
                </a:solidFill>
              </a:rPr>
              <a:t>Endurnýjun</a:t>
            </a:r>
            <a:r>
              <a:rPr lang="en-US" sz="3200" b="1" dirty="0" smtClean="0">
                <a:solidFill>
                  <a:schemeClr val="tx2"/>
                </a:solidFill>
              </a:rPr>
              <a:t> </a:t>
            </a:r>
            <a:r>
              <a:rPr lang="en-US" sz="3200" b="1" dirty="0" err="1" smtClean="0">
                <a:solidFill>
                  <a:schemeClr val="tx2"/>
                </a:solidFill>
              </a:rPr>
              <a:t>göngu</a:t>
            </a:r>
            <a:r>
              <a:rPr lang="en-US" sz="3200" b="1" dirty="0" smtClean="0">
                <a:solidFill>
                  <a:schemeClr val="tx2"/>
                </a:solidFill>
              </a:rPr>
              <a:t>- </a:t>
            </a:r>
            <a:r>
              <a:rPr lang="en-US" sz="3200" b="1" dirty="0" err="1" smtClean="0">
                <a:solidFill>
                  <a:schemeClr val="tx2"/>
                </a:solidFill>
              </a:rPr>
              <a:t>og</a:t>
            </a:r>
            <a:r>
              <a:rPr lang="en-US" sz="3200" b="1" dirty="0" smtClean="0">
                <a:solidFill>
                  <a:schemeClr val="tx2"/>
                </a:solidFill>
              </a:rPr>
              <a:t> </a:t>
            </a:r>
            <a:r>
              <a:rPr lang="en-US" sz="3200" b="1" dirty="0" err="1" smtClean="0">
                <a:solidFill>
                  <a:schemeClr val="tx2"/>
                </a:solidFill>
              </a:rPr>
              <a:t>hjólaleiða</a:t>
            </a:r>
            <a:r>
              <a:rPr lang="en-US" sz="3200" b="1" dirty="0" smtClean="0">
                <a:solidFill>
                  <a:schemeClr val="tx2"/>
                </a:solidFill>
              </a:rPr>
              <a:t> - </a:t>
            </a:r>
            <a:r>
              <a:rPr lang="en-US" sz="3200" b="1" dirty="0" err="1" smtClean="0">
                <a:solidFill>
                  <a:schemeClr val="tx2"/>
                </a:solidFill>
              </a:rPr>
              <a:t>óstaðsett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7476" y="2577678"/>
            <a:ext cx="45706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dirty="0" smtClean="0"/>
              <a:t>Endurnýjun göngu- og hjólaleiða. </a:t>
            </a:r>
            <a:r>
              <a:rPr lang="is-IS" dirty="0" err="1" smtClean="0"/>
              <a:t>Óstaðsett</a:t>
            </a:r>
            <a:r>
              <a:rPr lang="is-IS" dirty="0" smtClean="0"/>
              <a:t>. </a:t>
            </a:r>
            <a:br>
              <a:rPr lang="is-IS" dirty="0" smtClean="0"/>
            </a:br>
            <a:r>
              <a:rPr lang="is-IS" dirty="0" smtClean="0"/>
              <a:t>Samvinnuverkefni með Orkuveitu Reykjavíkur. </a:t>
            </a:r>
            <a:br>
              <a:rPr lang="is-IS" dirty="0" smtClean="0"/>
            </a:br>
            <a:r>
              <a:rPr lang="is-IS" dirty="0" smtClean="0"/>
              <a:t>Áætlaður kostnaður 30 </a:t>
            </a:r>
            <a:r>
              <a:rPr lang="is-IS" dirty="0" err="1" smtClean="0"/>
              <a:t>mkr</a:t>
            </a:r>
            <a:r>
              <a:rPr lang="is-IS" dirty="0" smtClean="0"/>
              <a:t>.</a:t>
            </a:r>
            <a:endParaRPr lang="is-I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724" y="831852"/>
            <a:ext cx="2588688" cy="17281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007" y="3573016"/>
            <a:ext cx="1471240" cy="22068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6"/>
          <a:stretch/>
        </p:blipFill>
        <p:spPr>
          <a:xfrm>
            <a:off x="2987824" y="3573016"/>
            <a:ext cx="1467795" cy="22068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00" y="831852"/>
            <a:ext cx="2588688" cy="172819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0" r="50000"/>
          <a:stretch/>
        </p:blipFill>
        <p:spPr>
          <a:xfrm>
            <a:off x="4595735" y="3573016"/>
            <a:ext cx="1461018" cy="220686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8" t="18460" r="6622" b="4646"/>
          <a:stretch/>
        </p:blipFill>
        <p:spPr>
          <a:xfrm>
            <a:off x="6732241" y="1212076"/>
            <a:ext cx="1872208" cy="134796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1" t="25989" r="13086"/>
          <a:stretch/>
        </p:blipFill>
        <p:spPr>
          <a:xfrm>
            <a:off x="6732242" y="4149080"/>
            <a:ext cx="1872207" cy="129742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2" y="2636912"/>
            <a:ext cx="1872207" cy="140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6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9" y="0"/>
            <a:ext cx="64399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022" y="116632"/>
            <a:ext cx="338554" cy="33843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s-IS" sz="1000" b="1" i="1" dirty="0" smtClean="0">
                <a:solidFill>
                  <a:schemeClr val="tx2"/>
                </a:solidFill>
              </a:rPr>
              <a:t>SKRIFSTOFA    FRAMKVÆMDA   OG   VIÐHALDS</a:t>
            </a:r>
            <a:endParaRPr lang="is-IS" sz="1000" b="1" i="1" dirty="0">
              <a:solidFill>
                <a:schemeClr val="tx2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55576" y="116632"/>
            <a:ext cx="8258249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274" tIns="52138" rIns="104274" bIns="5213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90525" marR="0" lvl="0" indent="-390525" algn="ctr" defTabSz="1042988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tabLst/>
              <a:defRPr kumimoji="0" sz="3600" b="0" i="0" u="none" strike="noStrike" kern="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defRPr>
            </a:lvl1pPr>
          </a:lstStyle>
          <a:p>
            <a:r>
              <a:rPr lang="is-IS" sz="3200" b="1" dirty="0" smtClean="0">
                <a:solidFill>
                  <a:schemeClr val="tx2"/>
                </a:solidFill>
              </a:rPr>
              <a:t>Göngu- og hjólastígur í </a:t>
            </a:r>
            <a:r>
              <a:rPr lang="is-IS" sz="3200" b="1" dirty="0" err="1" smtClean="0">
                <a:solidFill>
                  <a:schemeClr val="tx2"/>
                </a:solidFill>
              </a:rPr>
              <a:t>S-Mjódd</a:t>
            </a:r>
            <a:r>
              <a:rPr lang="is-IS" sz="3200" b="1" dirty="0" smtClean="0">
                <a:solidFill>
                  <a:schemeClr val="tx2"/>
                </a:solidFill>
              </a:rPr>
              <a:t> 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3609" y="5581689"/>
            <a:ext cx="79208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is-IS" sz="2000" dirty="0" smtClean="0">
                <a:latin typeface="+mj-lt"/>
                <a:ea typeface="+mn-ea"/>
              </a:rPr>
              <a:t>Göngu- og hjólastígur í </a:t>
            </a:r>
            <a:r>
              <a:rPr lang="is-IS" sz="2000" dirty="0" err="1" smtClean="0">
                <a:latin typeface="+mj-lt"/>
                <a:ea typeface="+mn-ea"/>
              </a:rPr>
              <a:t>Suður-Mjódd</a:t>
            </a:r>
            <a:r>
              <a:rPr lang="is-IS" sz="2000" dirty="0" smtClean="0">
                <a:latin typeface="+mj-lt"/>
                <a:ea typeface="+mn-ea"/>
              </a:rPr>
              <a:t> til tengingar við </a:t>
            </a:r>
            <a:r>
              <a:rPr lang="is-IS" sz="2000" dirty="0" err="1" smtClean="0">
                <a:latin typeface="+mj-lt"/>
                <a:ea typeface="+mn-ea"/>
              </a:rPr>
              <a:t>Kópavog</a:t>
            </a:r>
            <a:r>
              <a:rPr lang="is-IS" sz="2000" dirty="0" smtClean="0">
                <a:latin typeface="+mj-lt"/>
                <a:ea typeface="+mn-ea"/>
              </a:rPr>
              <a:t>. </a:t>
            </a:r>
            <a:br>
              <a:rPr lang="is-IS" sz="2000" dirty="0" smtClean="0">
                <a:latin typeface="+mj-lt"/>
                <a:ea typeface="+mn-ea"/>
              </a:rPr>
            </a:br>
            <a:r>
              <a:rPr lang="is-IS" sz="2000" dirty="0" smtClean="0">
                <a:latin typeface="+mj-lt"/>
                <a:ea typeface="+mn-ea"/>
              </a:rPr>
              <a:t>Verkið er unnið í samvinnu við Vegagerðina. </a:t>
            </a:r>
            <a:br>
              <a:rPr lang="is-IS" sz="2000" dirty="0" smtClean="0">
                <a:latin typeface="+mj-lt"/>
                <a:ea typeface="+mn-ea"/>
              </a:rPr>
            </a:br>
            <a:r>
              <a:rPr lang="is-IS" sz="2000" dirty="0" smtClean="0">
                <a:latin typeface="+mj-lt"/>
                <a:ea typeface="+mn-ea"/>
              </a:rPr>
              <a:t>Áætlaður kostnaður 40 </a:t>
            </a:r>
            <a:r>
              <a:rPr lang="is-IS" sz="2000" dirty="0" err="1" smtClean="0">
                <a:latin typeface="+mj-lt"/>
                <a:ea typeface="+mn-ea"/>
              </a:rPr>
              <a:t>mkr</a:t>
            </a:r>
            <a:r>
              <a:rPr lang="is-IS" sz="2000" dirty="0" smtClean="0">
                <a:latin typeface="+mj-lt"/>
                <a:ea typeface="+mn-ea"/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" t="12425" r="850" b="1417"/>
          <a:stretch/>
        </p:blipFill>
        <p:spPr bwMode="auto">
          <a:xfrm>
            <a:off x="924090" y="980728"/>
            <a:ext cx="7896382" cy="4384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281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b="6575"/>
          <a:stretch/>
        </p:blipFill>
        <p:spPr>
          <a:xfrm>
            <a:off x="4845162" y="1124744"/>
            <a:ext cx="4226425" cy="32821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9" y="0"/>
            <a:ext cx="64399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022" y="116632"/>
            <a:ext cx="338554" cy="33843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s-IS" sz="1000" b="1" i="1" dirty="0" smtClean="0">
                <a:solidFill>
                  <a:schemeClr val="tx2"/>
                </a:solidFill>
              </a:rPr>
              <a:t>SKRIFSTOFA    FRAMKVÆMDA   OG   VIÐHALDS</a:t>
            </a:r>
            <a:endParaRPr lang="is-IS" sz="1000" b="1" i="1" dirty="0">
              <a:solidFill>
                <a:schemeClr val="tx2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706239" y="116632"/>
            <a:ext cx="8330257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274" tIns="52138" rIns="104274" bIns="5213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90525" marR="0" lvl="0" indent="-390525" algn="ctr" defTabSz="1042988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tabLst/>
              <a:defRPr kumimoji="0" sz="3600" b="0" i="0" u="none" strike="noStrike" kern="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defRPr>
            </a:lvl1pPr>
          </a:lstStyle>
          <a:p>
            <a:r>
              <a:rPr lang="en-US" sz="3200" b="1" dirty="0" err="1" smtClean="0">
                <a:solidFill>
                  <a:schemeClr val="tx2"/>
                </a:solidFill>
              </a:rPr>
              <a:t>Göngustígar</a:t>
            </a:r>
            <a:r>
              <a:rPr lang="en-US" sz="3200" b="1" dirty="0" smtClean="0">
                <a:solidFill>
                  <a:schemeClr val="tx2"/>
                </a:solidFill>
              </a:rPr>
              <a:t> í </a:t>
            </a:r>
            <a:r>
              <a:rPr lang="en-US" sz="3200" b="1" dirty="0" err="1" smtClean="0">
                <a:solidFill>
                  <a:schemeClr val="tx2"/>
                </a:solidFill>
              </a:rPr>
              <a:t>Seljahverfi</a:t>
            </a:r>
            <a:endParaRPr lang="en-US" sz="3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39" y="1213068"/>
            <a:ext cx="4165128" cy="311520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5576" y="4665910"/>
            <a:ext cx="8096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dirty="0" smtClean="0"/>
              <a:t>Göngu- og hjólastígar í Seljahverfi til tengingar á stíg Kópavogs við  Selhrygg.</a:t>
            </a:r>
          </a:p>
          <a:p>
            <a:r>
              <a:rPr lang="is-IS" dirty="0" smtClean="0"/>
              <a:t>Áætlaður kostnaður  35 </a:t>
            </a:r>
            <a:r>
              <a:rPr lang="is-IS" dirty="0" err="1" smtClean="0"/>
              <a:t>mkr</a:t>
            </a:r>
            <a:r>
              <a:rPr lang="is-IS" dirty="0" smtClean="0"/>
              <a:t>. 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58828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9" y="0"/>
            <a:ext cx="64399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022" y="116632"/>
            <a:ext cx="338554" cy="33843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s-IS" sz="1000" b="1" i="1" dirty="0" smtClean="0">
                <a:solidFill>
                  <a:schemeClr val="tx2"/>
                </a:solidFill>
              </a:rPr>
              <a:t>SKRIFSTOFA    FRAMKVÆMDA   OG   VIÐHALDS</a:t>
            </a:r>
            <a:endParaRPr lang="is-IS" sz="1000" b="1" i="1" dirty="0">
              <a:solidFill>
                <a:schemeClr val="tx2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67634" y="116632"/>
            <a:ext cx="8268862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274" tIns="52138" rIns="104274" bIns="5213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90525" marR="0" lvl="0" indent="-390525" algn="ctr" defTabSz="1042988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tabLst/>
              <a:defRPr kumimoji="0" sz="3600" b="0" i="0" u="none" strike="noStrike" kern="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defRPr>
            </a:lvl1pPr>
          </a:lstStyle>
          <a:p>
            <a:pPr algn="l"/>
            <a:r>
              <a:rPr lang="is-IS" sz="3200" b="1" dirty="0" smtClean="0">
                <a:solidFill>
                  <a:schemeClr val="tx2"/>
                </a:solidFill>
              </a:rPr>
              <a:t>  Seljaskóli – skólalóð         </a:t>
            </a:r>
            <a:endParaRPr lang="en-US" sz="3200" b="1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" t="1486" r="7232" b="737"/>
          <a:stretch/>
        </p:blipFill>
        <p:spPr>
          <a:xfrm>
            <a:off x="5220072" y="1115033"/>
            <a:ext cx="3744416" cy="23392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66445" y="3573016"/>
            <a:ext cx="2841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s-IS" dirty="0" smtClean="0"/>
              <a:t>Endurgerð lóðar 3. áfangi.</a:t>
            </a:r>
          </a:p>
          <a:p>
            <a:pPr algn="r"/>
            <a:r>
              <a:rPr lang="is-IS" dirty="0" smtClean="0"/>
              <a:t>Áætlaður kostnaður 65 </a:t>
            </a:r>
            <a:r>
              <a:rPr lang="is-IS" dirty="0" err="1" smtClean="0"/>
              <a:t>mkr</a:t>
            </a:r>
            <a:r>
              <a:rPr lang="is-IS" dirty="0" smtClean="0"/>
              <a:t>.</a:t>
            </a:r>
            <a:endParaRPr lang="is-I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6" r="5640"/>
          <a:stretch/>
        </p:blipFill>
        <p:spPr bwMode="auto">
          <a:xfrm rot="20160000" flipH="1" flipV="1">
            <a:off x="1376980" y="1548570"/>
            <a:ext cx="4054169" cy="4271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468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9" y="0"/>
            <a:ext cx="64399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022" y="116632"/>
            <a:ext cx="338554" cy="33843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s-IS" sz="1000" b="1" i="1" dirty="0" smtClean="0">
                <a:solidFill>
                  <a:schemeClr val="tx2"/>
                </a:solidFill>
              </a:rPr>
              <a:t>SKRIFSTOFA    FRAMKVÆMDA   OG   VIÐHALDS</a:t>
            </a:r>
            <a:endParaRPr lang="is-IS" sz="1000" b="1" i="1" dirty="0">
              <a:solidFill>
                <a:schemeClr val="tx2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67634" y="116632"/>
            <a:ext cx="8268862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274" tIns="52138" rIns="104274" bIns="5213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90525" marR="0" lvl="0" indent="-390525" algn="ctr" defTabSz="1042988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tabLst/>
              <a:defRPr kumimoji="0" sz="3600" b="0" i="0" u="none" strike="noStrike" kern="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defRPr>
            </a:lvl1pPr>
          </a:lstStyle>
          <a:p>
            <a:r>
              <a:rPr lang="is-IS" sz="3200" b="1" dirty="0" smtClean="0">
                <a:solidFill>
                  <a:schemeClr val="tx2"/>
                </a:solidFill>
              </a:rPr>
              <a:t>Seljaskóli - skólalóð</a:t>
            </a:r>
            <a:endParaRPr lang="en-US" sz="3200" b="1" dirty="0">
              <a:solidFill>
                <a:schemeClr val="tx2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91"/>
          <a:stretch/>
        </p:blipFill>
        <p:spPr>
          <a:xfrm>
            <a:off x="6240157" y="4890499"/>
            <a:ext cx="2520280" cy="177886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3"/>
          <a:stretch/>
        </p:blipFill>
        <p:spPr>
          <a:xfrm>
            <a:off x="839642" y="4898571"/>
            <a:ext cx="2523383" cy="178365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229" y="2925344"/>
            <a:ext cx="2523383" cy="189253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157" y="911811"/>
            <a:ext cx="2523383" cy="189253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05" y="2933458"/>
            <a:ext cx="2523382" cy="189253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2" t="8559" r="8645" b="20965"/>
          <a:stretch/>
        </p:blipFill>
        <p:spPr>
          <a:xfrm>
            <a:off x="3491880" y="911766"/>
            <a:ext cx="2507732" cy="189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61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9" y="0"/>
            <a:ext cx="64399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022" y="116632"/>
            <a:ext cx="338554" cy="33843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s-IS" sz="1000" b="1" i="1" dirty="0" smtClean="0">
                <a:solidFill>
                  <a:schemeClr val="tx2"/>
                </a:solidFill>
              </a:rPr>
              <a:t>SKRIFSTOFA    FRAMKVÆMDA   OG   VIÐHALDS</a:t>
            </a:r>
            <a:endParaRPr lang="is-IS" sz="1000" b="1" i="1" dirty="0">
              <a:solidFill>
                <a:schemeClr val="tx2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06239" y="116632"/>
            <a:ext cx="8330257" cy="108012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274" tIns="52138" rIns="104274" bIns="5213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90525" marR="0" lvl="0" indent="-390525" algn="ctr" defTabSz="1042988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tabLst/>
              <a:defRPr kumimoji="0" sz="3600" b="0" i="0" u="none" strike="noStrike" kern="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defRPr>
            </a:lvl1pPr>
          </a:lstStyle>
          <a:p>
            <a:r>
              <a:rPr lang="is-IS" sz="3200" b="1" dirty="0" smtClean="0">
                <a:solidFill>
                  <a:schemeClr val="tx2"/>
                </a:solidFill>
              </a:rPr>
              <a:t>Ölduselsskóli - anddyri og undirbúningur lóðaframkvæmda</a:t>
            </a:r>
            <a:endParaRPr lang="en-US" sz="3200" b="1" dirty="0">
              <a:solidFill>
                <a:schemeClr val="tx2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611" y="1350301"/>
            <a:ext cx="2261885" cy="213366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611" y="3647071"/>
            <a:ext cx="2261885" cy="128648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71600" y="5733256"/>
            <a:ext cx="756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hangingPunct="0">
              <a:buFont typeface="Arial" pitchFamily="34" charset="0"/>
              <a:buChar char="•"/>
            </a:pPr>
            <a:r>
              <a:rPr lang="is-IS" sz="2000" dirty="0" smtClean="0">
                <a:latin typeface="+mj-lt"/>
              </a:rPr>
              <a:t>Undirbúningur vegna endurgerðar á lóð. Áætlaður kostnaður 2 </a:t>
            </a:r>
            <a:r>
              <a:rPr lang="is-IS" sz="2000" dirty="0" err="1" smtClean="0">
                <a:latin typeface="+mj-lt"/>
              </a:rPr>
              <a:t>mkr</a:t>
            </a:r>
            <a:r>
              <a:rPr lang="is-IS" sz="2000" dirty="0" smtClean="0">
                <a:latin typeface="+mj-lt"/>
              </a:rPr>
              <a:t>.</a:t>
            </a:r>
          </a:p>
          <a:p>
            <a:pPr marL="342900" lvl="0" indent="-342900" eaLnBrk="0" hangingPunct="0">
              <a:buFont typeface="Arial" pitchFamily="34" charset="0"/>
              <a:buChar char="•"/>
            </a:pPr>
            <a:r>
              <a:rPr lang="is-IS" sz="2000" dirty="0" smtClean="0">
                <a:latin typeface="+mj-lt"/>
              </a:rPr>
              <a:t>Framkvæmdir við anddyri – áætlaður kostnaður 30 </a:t>
            </a:r>
            <a:r>
              <a:rPr lang="is-IS" sz="2000" dirty="0" err="1" smtClean="0">
                <a:latin typeface="+mj-lt"/>
              </a:rPr>
              <a:t>mkr</a:t>
            </a:r>
            <a:r>
              <a:rPr lang="is-IS" sz="2000" dirty="0" smtClean="0">
                <a:latin typeface="+mj-lt"/>
              </a:rPr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39" y="1340768"/>
            <a:ext cx="6004361" cy="3998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642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9" y="0"/>
            <a:ext cx="64399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022" y="116632"/>
            <a:ext cx="338554" cy="33843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s-IS" sz="1000" b="1" i="1" dirty="0" smtClean="0">
                <a:solidFill>
                  <a:schemeClr val="tx2"/>
                </a:solidFill>
              </a:rPr>
              <a:t>SKRIFSTOFA    FRAMKVÆMDA   OG   VIÐHALDS</a:t>
            </a:r>
            <a:endParaRPr lang="is-IS" sz="1000" b="1" i="1" dirty="0">
              <a:solidFill>
                <a:schemeClr val="tx2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06239" y="116632"/>
            <a:ext cx="8330257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4274" tIns="52138" rIns="104274" bIns="5213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90525" marR="0" lvl="0" indent="-390525" algn="ctr" defTabSz="1042988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tabLst/>
              <a:defRPr kumimoji="0" sz="3600" b="0" i="0" u="none" strike="noStrike" kern="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defRPr>
            </a:lvl1pPr>
          </a:lstStyle>
          <a:p>
            <a:r>
              <a:rPr lang="en-US" sz="3200" b="1" dirty="0" err="1" smtClean="0">
                <a:solidFill>
                  <a:schemeClr val="tx2"/>
                </a:solidFill>
              </a:rPr>
              <a:t>Ýmsar</a:t>
            </a:r>
            <a:r>
              <a:rPr lang="en-US" sz="3200" b="1" dirty="0" smtClean="0">
                <a:solidFill>
                  <a:schemeClr val="tx2"/>
                </a:solidFill>
              </a:rPr>
              <a:t> </a:t>
            </a:r>
            <a:r>
              <a:rPr lang="en-US" sz="3200" b="1" dirty="0" err="1" smtClean="0">
                <a:solidFill>
                  <a:schemeClr val="tx2"/>
                </a:solidFill>
              </a:rPr>
              <a:t>framkvæmdir</a:t>
            </a:r>
            <a:r>
              <a:rPr lang="en-US" sz="3200" b="1" dirty="0" smtClean="0">
                <a:solidFill>
                  <a:schemeClr val="tx2"/>
                </a:solidFill>
              </a:rPr>
              <a:t> í </a:t>
            </a:r>
            <a:r>
              <a:rPr lang="en-US" sz="3200" b="1" dirty="0" err="1" smtClean="0">
                <a:solidFill>
                  <a:schemeClr val="tx2"/>
                </a:solidFill>
              </a:rPr>
              <a:t>Breiðholti</a:t>
            </a:r>
            <a:endParaRPr lang="en-US" sz="3200" b="1" dirty="0">
              <a:solidFill>
                <a:schemeClr val="tx2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7"/>
          <a:stretch/>
        </p:blipFill>
        <p:spPr>
          <a:xfrm>
            <a:off x="7046565" y="791636"/>
            <a:ext cx="1966036" cy="134806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318" y="2222196"/>
            <a:ext cx="1966178" cy="147463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55"/>
          <a:stretch/>
        </p:blipFill>
        <p:spPr>
          <a:xfrm>
            <a:off x="3013025" y="784795"/>
            <a:ext cx="1961276" cy="13480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" t="55881" r="2358" b="2367"/>
          <a:stretch/>
        </p:blipFill>
        <p:spPr>
          <a:xfrm>
            <a:off x="3013025" y="2222196"/>
            <a:ext cx="1968799" cy="8956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204864"/>
            <a:ext cx="1959540" cy="147195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724774"/>
            <a:ext cx="1959540" cy="147195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5246011"/>
            <a:ext cx="1959540" cy="147195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1" t="28893" r="29107" b="26183"/>
          <a:stretch/>
        </p:blipFill>
        <p:spPr>
          <a:xfrm>
            <a:off x="969506" y="784795"/>
            <a:ext cx="1963727" cy="134806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655" y="3773215"/>
            <a:ext cx="1963727" cy="147279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574" y="5248742"/>
            <a:ext cx="1958967" cy="1469225"/>
          </a:xfrm>
          <a:prstGeom prst="rect">
            <a:avLst/>
          </a:prstGeom>
        </p:spPr>
      </p:pic>
      <p:pic>
        <p:nvPicPr>
          <p:cNvPr id="41" name="Picture 2" descr="C:\Users\elinborgr4329\Desktop\eignavefur\Ölduselsskóli\2011 Úttekt Ölduselsskóli sparkvöllur (26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49" y="3745135"/>
            <a:ext cx="1961277" cy="147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023" y="2222196"/>
            <a:ext cx="1961278" cy="1470959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558" y="5270410"/>
            <a:ext cx="1961278" cy="1470958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49" y="5248742"/>
            <a:ext cx="1961418" cy="147106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31640" y="1844824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s-IS"/>
            </a:defPPr>
            <a:lvl1pPr>
              <a:defRPr sz="1600"/>
            </a:lvl1pPr>
          </a:lstStyle>
          <a:p>
            <a:r>
              <a:rPr lang="is-IS" dirty="0">
                <a:solidFill>
                  <a:schemeClr val="bg1"/>
                </a:solidFill>
              </a:rPr>
              <a:t>Hrafnhólar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32598" y="3373871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s-IS"/>
            </a:defPPr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is-IS" dirty="0"/>
              <a:t>Dúfnahólar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4048" y="4653136"/>
            <a:ext cx="25922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1600" dirty="0" err="1">
                <a:solidFill>
                  <a:schemeClr val="bg1"/>
                </a:solidFill>
              </a:rPr>
              <a:t>Sparkvöllur</a:t>
            </a:r>
            <a:r>
              <a:rPr lang="is-IS" dirty="0" smtClean="0"/>
              <a:t> </a:t>
            </a:r>
          </a:p>
          <a:p>
            <a:r>
              <a:rPr lang="is-IS" sz="1600" dirty="0" smtClean="0">
                <a:solidFill>
                  <a:schemeClr val="bg1"/>
                </a:solidFill>
              </a:rPr>
              <a:t>v/Ölduselsskóla</a:t>
            </a:r>
            <a:endParaRPr lang="is-IS" sz="16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77399" y="6362049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s-IS"/>
            </a:defPPr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is-IS" dirty="0" smtClean="0"/>
              <a:t>Fellastígur</a:t>
            </a:r>
            <a:endParaRPr lang="is-IS" dirty="0"/>
          </a:p>
        </p:txBody>
      </p:sp>
      <p:sp>
        <p:nvSpPr>
          <p:cNvPr id="23" name="TextBox 22"/>
          <p:cNvSpPr txBox="1"/>
          <p:nvPr/>
        </p:nvSpPr>
        <p:spPr>
          <a:xfrm>
            <a:off x="1043608" y="4791635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s-IS"/>
            </a:defPPr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is-IS" dirty="0" smtClean="0"/>
              <a:t>Fellastígur</a:t>
            </a:r>
            <a:endParaRPr lang="is-IS" dirty="0"/>
          </a:p>
        </p:txBody>
      </p:sp>
      <p:sp>
        <p:nvSpPr>
          <p:cNvPr id="25" name="TextBox 24"/>
          <p:cNvSpPr txBox="1"/>
          <p:nvPr/>
        </p:nvSpPr>
        <p:spPr>
          <a:xfrm>
            <a:off x="7153307" y="180882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s-IS"/>
            </a:defPPr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is-IS" dirty="0" smtClean="0"/>
              <a:t>Fellaskóli </a:t>
            </a:r>
            <a:endParaRPr lang="is-IS" dirty="0"/>
          </a:p>
        </p:txBody>
      </p:sp>
      <p:sp>
        <p:nvSpPr>
          <p:cNvPr id="26" name="TextBox 25"/>
          <p:cNvSpPr txBox="1"/>
          <p:nvPr/>
        </p:nvSpPr>
        <p:spPr>
          <a:xfrm>
            <a:off x="3829696" y="277156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s-IS"/>
            </a:defPPr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is-IS" dirty="0" smtClean="0"/>
              <a:t>Fellastígur</a:t>
            </a:r>
            <a:endParaRPr lang="is-IS" dirty="0"/>
          </a:p>
        </p:txBody>
      </p:sp>
      <p:sp>
        <p:nvSpPr>
          <p:cNvPr id="27" name="TextBox 26"/>
          <p:cNvSpPr txBox="1"/>
          <p:nvPr/>
        </p:nvSpPr>
        <p:spPr>
          <a:xfrm>
            <a:off x="7574374" y="3188440"/>
            <a:ext cx="1462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s-IS"/>
            </a:defPPr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/>
            <a:r>
              <a:rPr lang="is-IS" dirty="0" err="1" smtClean="0"/>
              <a:t>Sparkvöllur</a:t>
            </a:r>
            <a:r>
              <a:rPr lang="is-IS" dirty="0" smtClean="0"/>
              <a:t> við </a:t>
            </a:r>
          </a:p>
          <a:p>
            <a:pPr algn="r"/>
            <a:r>
              <a:rPr lang="is-IS" dirty="0" smtClean="0"/>
              <a:t>Fellaskóla</a:t>
            </a:r>
            <a:endParaRPr lang="is-IS" dirty="0"/>
          </a:p>
        </p:txBody>
      </p:sp>
      <p:sp>
        <p:nvSpPr>
          <p:cNvPr id="29" name="TextBox 28"/>
          <p:cNvSpPr txBox="1"/>
          <p:nvPr/>
        </p:nvSpPr>
        <p:spPr>
          <a:xfrm>
            <a:off x="8172400" y="64028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s-IS"/>
            </a:defPPr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is-IS" dirty="0" smtClean="0"/>
              <a:t>Fellaskóli</a:t>
            </a:r>
            <a:endParaRPr lang="is-IS" dirty="0"/>
          </a:p>
        </p:txBody>
      </p:sp>
      <p:sp>
        <p:nvSpPr>
          <p:cNvPr id="30" name="TextBox 29"/>
          <p:cNvSpPr txBox="1"/>
          <p:nvPr/>
        </p:nvSpPr>
        <p:spPr>
          <a:xfrm>
            <a:off x="3359454" y="4858175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s-IS"/>
            </a:defPPr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is-IS" dirty="0" smtClean="0"/>
              <a:t>Vesturberg</a:t>
            </a:r>
            <a:endParaRPr lang="is-I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287" y="6379989"/>
            <a:ext cx="1189037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928" y="6355397"/>
            <a:ext cx="1189037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025" y="1788809"/>
            <a:ext cx="1182687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61" y="3311748"/>
            <a:ext cx="1182687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910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9" y="0"/>
            <a:ext cx="64399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022" y="116632"/>
            <a:ext cx="338554" cy="33843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s-IS" sz="1000" b="1" i="1" dirty="0" smtClean="0">
                <a:solidFill>
                  <a:schemeClr val="tx2"/>
                </a:solidFill>
              </a:rPr>
              <a:t>SKRIFSTOFA    FRAMKVÆMDA   OG   VIÐHALDS</a:t>
            </a:r>
            <a:endParaRPr lang="is-IS" sz="1000" b="1" i="1" dirty="0">
              <a:solidFill>
                <a:schemeClr val="tx2"/>
              </a:solidFill>
            </a:endParaRPr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4572000" y="4170374"/>
            <a:ext cx="2664296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s-IS" dirty="0" smtClean="0">
                <a:solidFill>
                  <a:srgbClr val="000066"/>
                </a:solidFill>
                <a:latin typeface="Arial" charset="0"/>
                <a:ea typeface="ＭＳ Ｐゴシック" pitchFamily="60" charset="-128"/>
              </a:rPr>
              <a:t>Takk fyrir !</a:t>
            </a:r>
            <a:endParaRPr lang="is-IS" dirty="0">
              <a:solidFill>
                <a:srgbClr val="000066"/>
              </a:solidFill>
              <a:latin typeface="Arial" charset="0"/>
              <a:ea typeface="ＭＳ Ｐゴシック" pitchFamily="60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5847" y="5674022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dirty="0" smtClean="0"/>
              <a:t>Hægt er að fylgjast með framkvæmdum á vegum umhverfis- og skipulagssviðs í Framkvæmdasjá. </a:t>
            </a:r>
          </a:p>
          <a:p>
            <a:r>
              <a:rPr lang="is-IS" dirty="0" smtClean="0"/>
              <a:t>http://arcgis.reykjavik.is/framkvaemdasja/</a:t>
            </a:r>
            <a:endParaRPr lang="is-I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89181"/>
            <a:ext cx="3384376" cy="214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6539" y="3630229"/>
            <a:ext cx="4286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dirty="0" smtClean="0"/>
              <a:t>Gömul mynd </a:t>
            </a:r>
            <a:r>
              <a:rPr lang="is-IS" dirty="0" err="1" smtClean="0"/>
              <a:t>úr</a:t>
            </a:r>
            <a:r>
              <a:rPr lang="is-IS" dirty="0" smtClean="0"/>
              <a:t> Breiðholtinu</a:t>
            </a:r>
            <a:endParaRPr lang="is-I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9181"/>
            <a:ext cx="3168352" cy="211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5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</TotalTime>
  <Words>229</Words>
  <Application>Microsoft Office PowerPoint</Application>
  <PresentationFormat>On-screen Show (4:3)</PresentationFormat>
  <Paragraphs>52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UTM - Reykjavík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49</cp:revision>
  <dcterms:created xsi:type="dcterms:W3CDTF">2013-02-01T11:39:32Z</dcterms:created>
  <dcterms:modified xsi:type="dcterms:W3CDTF">2013-02-07T15:53:52Z</dcterms:modified>
</cp:coreProperties>
</file>